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91" r:id="rId3"/>
    <p:sldId id="298" r:id="rId4"/>
    <p:sldId id="268" r:id="rId5"/>
    <p:sldId id="300" r:id="rId6"/>
    <p:sldId id="292" r:id="rId7"/>
    <p:sldId id="270" r:id="rId8"/>
    <p:sldId id="260" r:id="rId9"/>
    <p:sldId id="301" r:id="rId10"/>
    <p:sldId id="282" r:id="rId11"/>
    <p:sldId id="264" r:id="rId12"/>
    <p:sldId id="304" r:id="rId13"/>
    <p:sldId id="293" r:id="rId14"/>
    <p:sldId id="263" r:id="rId15"/>
    <p:sldId id="262" r:id="rId16"/>
    <p:sldId id="261" r:id="rId17"/>
    <p:sldId id="302" r:id="rId18"/>
    <p:sldId id="280" r:id="rId19"/>
    <p:sldId id="285" r:id="rId20"/>
    <p:sldId id="284" r:id="rId21"/>
    <p:sldId id="294"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2283" autoAdjust="0"/>
  </p:normalViewPr>
  <p:slideViewPr>
    <p:cSldViewPr>
      <p:cViewPr varScale="1">
        <p:scale>
          <a:sx n="78" d="100"/>
          <a:sy n="78" d="100"/>
        </p:scale>
        <p:origin x="-924" y="-12"/>
      </p:cViewPr>
      <p:guideLst>
        <p:guide orient="horz" pos="2160"/>
        <p:guide pos="2880"/>
      </p:guideLst>
    </p:cSldViewPr>
  </p:slideViewPr>
  <p:notesTextViewPr>
    <p:cViewPr>
      <p:scale>
        <a:sx n="1" d="1"/>
        <a:sy n="1" d="1"/>
      </p:scale>
      <p:origin x="0" y="288"/>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Student at CCC</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Sheet1!$B$2</c:f>
              <c:numCache>
                <c:formatCode>General</c:formatCode>
                <c:ptCount val="1"/>
                <c:pt idx="0">
                  <c:v>264</c:v>
                </c:pt>
              </c:numCache>
            </c:numRef>
          </c:val>
        </c:ser>
        <c:ser>
          <c:idx val="1"/>
          <c:order val="1"/>
          <c:tx>
            <c:strRef>
              <c:f>Sheet1!$C$1</c:f>
              <c:strCache>
                <c:ptCount val="1"/>
                <c:pt idx="0">
                  <c:v>Resident of Clackamas County</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Sheet1!$C$2</c:f>
              <c:numCache>
                <c:formatCode>General</c:formatCode>
                <c:ptCount val="1"/>
                <c:pt idx="0">
                  <c:v>237</c:v>
                </c:pt>
              </c:numCache>
            </c:numRef>
          </c:val>
        </c:ser>
        <c:ser>
          <c:idx val="2"/>
          <c:order val="2"/>
          <c:tx>
            <c:strRef>
              <c:f>Sheet1!$D$1</c:f>
              <c:strCache>
                <c:ptCount val="1"/>
                <c:pt idx="0">
                  <c:v>Faculty or staff member at CCC</c:v>
                </c:pt>
              </c:strCache>
            </c:strRef>
          </c:tx>
          <c:invertIfNegative val="0"/>
          <c:dLbls>
            <c:dLbl>
              <c:idx val="0"/>
              <c:spPr/>
              <c:txPr>
                <a:bodyPr/>
                <a:lstStyle/>
                <a:p>
                  <a:pPr>
                    <a:defRPr sz="1500"/>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Sheet1!$D$2</c:f>
              <c:numCache>
                <c:formatCode>General</c:formatCode>
                <c:ptCount val="1"/>
                <c:pt idx="0">
                  <c:v>201</c:v>
                </c:pt>
              </c:numCache>
            </c:numRef>
          </c:val>
        </c:ser>
        <c:ser>
          <c:idx val="3"/>
          <c:order val="3"/>
          <c:tx>
            <c:strRef>
              <c:f>Sheet1!$E$1</c:f>
              <c:strCache>
                <c:ptCount val="1"/>
                <c:pt idx="0">
                  <c:v>Parent or family member of a CCC student</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Sheet1!$E$2</c:f>
              <c:numCache>
                <c:formatCode>General</c:formatCode>
                <c:ptCount val="1"/>
                <c:pt idx="0">
                  <c:v>45</c:v>
                </c:pt>
              </c:numCache>
            </c:numRef>
          </c:val>
        </c:ser>
        <c:ser>
          <c:idx val="4"/>
          <c:order val="4"/>
          <c:tx>
            <c:strRef>
              <c:f>Sheet1!$F$1</c:f>
              <c:strCache>
                <c:ptCount val="1"/>
                <c:pt idx="0">
                  <c:v>Business owner in Clackamas County</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Sheet1!$F$2</c:f>
              <c:numCache>
                <c:formatCode>General</c:formatCode>
                <c:ptCount val="1"/>
                <c:pt idx="0">
                  <c:v>15</c:v>
                </c:pt>
              </c:numCache>
            </c:numRef>
          </c:val>
        </c:ser>
        <c:ser>
          <c:idx val="5"/>
          <c:order val="5"/>
          <c:tx>
            <c:strRef>
              <c:f>Sheet1!$G$1</c:f>
              <c:strCache>
                <c:ptCount val="1"/>
                <c:pt idx="0">
                  <c:v>Local grower in Clackamas County</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out of 515 total responses</c:v>
                </c:pt>
              </c:strCache>
            </c:strRef>
          </c:cat>
          <c:val>
            <c:numRef>
              <c:f>Sheet1!$G$2</c:f>
              <c:numCache>
                <c:formatCode>General</c:formatCode>
                <c:ptCount val="1"/>
                <c:pt idx="0">
                  <c:v>6</c:v>
                </c:pt>
              </c:numCache>
            </c:numRef>
          </c:val>
        </c:ser>
        <c:dLbls>
          <c:showLegendKey val="0"/>
          <c:showVal val="1"/>
          <c:showCatName val="0"/>
          <c:showSerName val="0"/>
          <c:showPercent val="0"/>
          <c:showBubbleSize val="0"/>
        </c:dLbls>
        <c:gapWidth val="100"/>
        <c:axId val="84698624"/>
        <c:axId val="84700160"/>
      </c:barChart>
      <c:catAx>
        <c:axId val="84698624"/>
        <c:scaling>
          <c:orientation val="minMax"/>
        </c:scaling>
        <c:delete val="0"/>
        <c:axPos val="b"/>
        <c:majorTickMark val="out"/>
        <c:minorTickMark val="none"/>
        <c:tickLblPos val="nextTo"/>
        <c:crossAx val="84700160"/>
        <c:crosses val="autoZero"/>
        <c:auto val="1"/>
        <c:lblAlgn val="ctr"/>
        <c:lblOffset val="100"/>
        <c:noMultiLvlLbl val="0"/>
      </c:catAx>
      <c:valAx>
        <c:axId val="84700160"/>
        <c:scaling>
          <c:orientation val="minMax"/>
        </c:scaling>
        <c:delete val="0"/>
        <c:axPos val="l"/>
        <c:majorGridlines/>
        <c:numFmt formatCode="General" sourceLinked="1"/>
        <c:majorTickMark val="out"/>
        <c:minorTickMark val="none"/>
        <c:tickLblPos val="nextTo"/>
        <c:crossAx val="84698624"/>
        <c:crosses val="autoZero"/>
        <c:crossBetween val="between"/>
      </c:valAx>
    </c:plotArea>
    <c:legend>
      <c:legendPos val="r"/>
      <c:layout>
        <c:manualLayout>
          <c:xMode val="edge"/>
          <c:yMode val="edge"/>
          <c:x val="0.65277777777777779"/>
          <c:y val="8.3216544191810668E-2"/>
          <c:w val="0.33796296296296297"/>
          <c:h val="0.909329572513076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pieChart>
        <c:varyColors val="1"/>
        <c:ser>
          <c:idx val="0"/>
          <c:order val="0"/>
          <c:tx>
            <c:strRef>
              <c:f>Sheet1!$B$1</c:f>
              <c:strCache>
                <c:ptCount val="1"/>
                <c:pt idx="0">
                  <c:v>Response %</c:v>
                </c:pt>
              </c:strCache>
            </c:strRef>
          </c:tx>
          <c:dLbls>
            <c:dLblPos val="ctr"/>
            <c:showLegendKey val="0"/>
            <c:showVal val="1"/>
            <c:showCatName val="0"/>
            <c:showSerName val="0"/>
            <c:showPercent val="0"/>
            <c:showBubbleSize val="0"/>
            <c:showLeaderLines val="1"/>
          </c:dLbls>
          <c:cat>
            <c:strRef>
              <c:f>Sheet1!$A$2:$A$4</c:f>
              <c:strCache>
                <c:ptCount val="3"/>
                <c:pt idx="0">
                  <c:v>Look at it immediately</c:v>
                </c:pt>
                <c:pt idx="1">
                  <c:v>Set it aside to look at later</c:v>
                </c:pt>
                <c:pt idx="2">
                  <c:v>Don't look at it at all/throw it out/recycle it</c:v>
                </c:pt>
              </c:strCache>
            </c:strRef>
          </c:cat>
          <c:val>
            <c:numRef>
              <c:f>Sheet1!$B$2:$B$4</c:f>
              <c:numCache>
                <c:formatCode>0%</c:formatCode>
                <c:ptCount val="3"/>
                <c:pt idx="0">
                  <c:v>0.32</c:v>
                </c:pt>
                <c:pt idx="1">
                  <c:v>0.45</c:v>
                </c:pt>
                <c:pt idx="2">
                  <c:v>0.23</c:v>
                </c:pt>
              </c:numCache>
            </c:numRef>
          </c:val>
        </c:ser>
        <c:dLbls>
          <c:dLblPos val="ctr"/>
          <c:showLegendKey val="0"/>
          <c:showVal val="1"/>
          <c:showCatName val="0"/>
          <c:showSerName val="0"/>
          <c:showPercent val="0"/>
          <c:showBubbleSize val="0"/>
          <c:showLeaderLines val="1"/>
        </c:dLbls>
        <c:firstSliceAng val="0"/>
      </c:pieChart>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Online through myClackamas</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c:v>
                </c:pt>
              </c:strCache>
            </c:strRef>
          </c:cat>
          <c:val>
            <c:numRef>
              <c:f>Sheet1!$B$2</c:f>
              <c:numCache>
                <c:formatCode>0%</c:formatCode>
                <c:ptCount val="1"/>
                <c:pt idx="0">
                  <c:v>0.93</c:v>
                </c:pt>
              </c:numCache>
            </c:numRef>
          </c:val>
        </c:ser>
        <c:ser>
          <c:idx val="1"/>
          <c:order val="1"/>
          <c:tx>
            <c:strRef>
              <c:f>Sheet1!$C$1</c:f>
              <c:strCache>
                <c:ptCount val="1"/>
                <c:pt idx="0">
                  <c:v>In person</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c:v>
                </c:pt>
              </c:strCache>
            </c:strRef>
          </c:cat>
          <c:val>
            <c:numRef>
              <c:f>Sheet1!$C$2</c:f>
              <c:numCache>
                <c:formatCode>0%</c:formatCode>
                <c:ptCount val="1"/>
                <c:pt idx="0">
                  <c:v>7.0000000000000007E-2</c:v>
                </c:pt>
              </c:numCache>
            </c:numRef>
          </c:val>
        </c:ser>
        <c:ser>
          <c:idx val="2"/>
          <c:order val="2"/>
          <c:tx>
            <c:strRef>
              <c:f>Sheet1!$D$1</c:f>
              <c:strCache>
                <c:ptCount val="1"/>
                <c:pt idx="0">
                  <c:v>Mail/fax</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c:f>
              <c:strCache>
                <c:ptCount val="1"/>
                <c:pt idx="0">
                  <c:v>Response %</c:v>
                </c:pt>
              </c:strCache>
            </c:strRef>
          </c:cat>
          <c:val>
            <c:numRef>
              <c:f>Sheet1!$D$2</c:f>
              <c:numCache>
                <c:formatCode>0%</c:formatCode>
                <c:ptCount val="1"/>
                <c:pt idx="0">
                  <c:v>0</c:v>
                </c:pt>
              </c:numCache>
            </c:numRef>
          </c:val>
        </c:ser>
        <c:dLbls>
          <c:showLegendKey val="0"/>
          <c:showVal val="1"/>
          <c:showCatName val="0"/>
          <c:showSerName val="0"/>
          <c:showPercent val="0"/>
          <c:showBubbleSize val="0"/>
        </c:dLbls>
        <c:gapWidth val="150"/>
        <c:axId val="127213568"/>
        <c:axId val="127215104"/>
      </c:barChart>
      <c:catAx>
        <c:axId val="127213568"/>
        <c:scaling>
          <c:orientation val="minMax"/>
        </c:scaling>
        <c:delete val="0"/>
        <c:axPos val="b"/>
        <c:majorTickMark val="out"/>
        <c:minorTickMark val="none"/>
        <c:tickLblPos val="nextTo"/>
        <c:crossAx val="127215104"/>
        <c:crosses val="autoZero"/>
        <c:auto val="1"/>
        <c:lblAlgn val="ctr"/>
        <c:lblOffset val="100"/>
        <c:noMultiLvlLbl val="0"/>
      </c:catAx>
      <c:valAx>
        <c:axId val="127215104"/>
        <c:scaling>
          <c:orientation val="minMax"/>
        </c:scaling>
        <c:delete val="0"/>
        <c:axPos val="l"/>
        <c:majorGridlines/>
        <c:numFmt formatCode="0%" sourceLinked="1"/>
        <c:majorTickMark val="out"/>
        <c:minorTickMark val="none"/>
        <c:tickLblPos val="nextTo"/>
        <c:crossAx val="1272135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CCC website</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Sheet1!$B$2</c:f>
              <c:numCache>
                <c:formatCode>0%</c:formatCode>
                <c:ptCount val="1"/>
                <c:pt idx="0">
                  <c:v>0.75</c:v>
                </c:pt>
              </c:numCache>
            </c:numRef>
          </c:val>
        </c:ser>
        <c:ser>
          <c:idx val="1"/>
          <c:order val="1"/>
          <c:tx>
            <c:strRef>
              <c:f>Sheet1!$C$1</c:f>
              <c:strCache>
                <c:ptCount val="1"/>
                <c:pt idx="0">
                  <c:v>Printed Class Schedule</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Sheet1!$C$2</c:f>
              <c:numCache>
                <c:formatCode>0%</c:formatCode>
                <c:ptCount val="1"/>
                <c:pt idx="0">
                  <c:v>0.34</c:v>
                </c:pt>
              </c:numCache>
            </c:numRef>
          </c:val>
        </c:ser>
        <c:ser>
          <c:idx val="2"/>
          <c:order val="2"/>
          <c:tx>
            <c:strRef>
              <c:f>Sheet1!$D$1</c:f>
              <c:strCache>
                <c:ptCount val="1"/>
                <c:pt idx="0">
                  <c:v>In person at Academic Advising</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Sheet1!$D$2</c:f>
              <c:numCache>
                <c:formatCode>0%</c:formatCode>
                <c:ptCount val="1"/>
                <c:pt idx="0">
                  <c:v>0.25</c:v>
                </c:pt>
              </c:numCache>
            </c:numRef>
          </c:val>
        </c:ser>
        <c:ser>
          <c:idx val="3"/>
          <c:order val="3"/>
          <c:tx>
            <c:strRef>
              <c:f>Sheet1!$E$1</c:f>
              <c:strCache>
                <c:ptCount val="1"/>
                <c:pt idx="0">
                  <c:v>PDF of printed class schedule from CCC website</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Sheet1!$E$2</c:f>
              <c:numCache>
                <c:formatCode>0%</c:formatCode>
                <c:ptCount val="1"/>
                <c:pt idx="0">
                  <c:v>0.21</c:v>
                </c:pt>
              </c:numCache>
            </c:numRef>
          </c:val>
        </c:ser>
        <c:ser>
          <c:idx val="4"/>
          <c:order val="4"/>
          <c:tx>
            <c:strRef>
              <c:f>Sheet1!$F$1</c:f>
              <c:strCache>
                <c:ptCount val="1"/>
                <c:pt idx="0">
                  <c:v>In person at Enrollment Services</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Sheet1!$F$2</c:f>
              <c:numCache>
                <c:formatCode>0%</c:formatCode>
                <c:ptCount val="1"/>
                <c:pt idx="0">
                  <c:v>0.2</c:v>
                </c:pt>
              </c:numCache>
            </c:numRef>
          </c:val>
        </c:ser>
        <c:ser>
          <c:idx val="5"/>
          <c:order val="5"/>
          <c:tx>
            <c:strRef>
              <c:f>Sheet1!$G$1</c:f>
              <c:strCache>
                <c:ptCount val="1"/>
                <c:pt idx="0">
                  <c:v>Verbal other</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Sheet1!$G$2</c:f>
              <c:numCache>
                <c:formatCode>0%</c:formatCode>
                <c:ptCount val="1"/>
                <c:pt idx="0">
                  <c:v>0.03</c:v>
                </c:pt>
              </c:numCache>
            </c:numRef>
          </c:val>
        </c:ser>
        <c:dLbls>
          <c:dLblPos val="outEnd"/>
          <c:showLegendKey val="0"/>
          <c:showVal val="1"/>
          <c:showCatName val="0"/>
          <c:showSerName val="0"/>
          <c:showPercent val="0"/>
          <c:showBubbleSize val="0"/>
        </c:dLbls>
        <c:gapWidth val="150"/>
        <c:axId val="125728640"/>
        <c:axId val="125730176"/>
      </c:barChart>
      <c:catAx>
        <c:axId val="125728640"/>
        <c:scaling>
          <c:orientation val="minMax"/>
        </c:scaling>
        <c:delete val="0"/>
        <c:axPos val="b"/>
        <c:majorTickMark val="out"/>
        <c:minorTickMark val="none"/>
        <c:tickLblPos val="nextTo"/>
        <c:crossAx val="125730176"/>
        <c:crosses val="autoZero"/>
        <c:auto val="1"/>
        <c:lblAlgn val="ctr"/>
        <c:lblOffset val="100"/>
        <c:noMultiLvlLbl val="0"/>
      </c:catAx>
      <c:valAx>
        <c:axId val="125730176"/>
        <c:scaling>
          <c:orientation val="minMax"/>
        </c:scaling>
        <c:delete val="0"/>
        <c:axPos val="l"/>
        <c:majorGridlines/>
        <c:numFmt formatCode="0%" sourceLinked="1"/>
        <c:majorTickMark val="out"/>
        <c:minorTickMark val="none"/>
        <c:tickLblPos val="nextTo"/>
        <c:crossAx val="125728640"/>
        <c:crosses val="autoZero"/>
        <c:crossBetween val="between"/>
      </c:valAx>
    </c:plotArea>
    <c:legend>
      <c:legendPos val="r"/>
      <c:layout/>
      <c:overlay val="0"/>
      <c:txPr>
        <a:bodyPr/>
        <a:lstStyle/>
        <a:p>
          <a:pPr>
            <a:defRPr sz="17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Oregon City Campus</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Sheet1!$B$2</c:f>
              <c:numCache>
                <c:formatCode>0%</c:formatCode>
                <c:ptCount val="1"/>
                <c:pt idx="0">
                  <c:v>0.68</c:v>
                </c:pt>
              </c:numCache>
            </c:numRef>
          </c:val>
        </c:ser>
        <c:ser>
          <c:idx val="1"/>
          <c:order val="1"/>
          <c:tx>
            <c:strRef>
              <c:f>Sheet1!$C$1</c:f>
              <c:strCache>
                <c:ptCount val="1"/>
                <c:pt idx="0">
                  <c:v>I print it from CCC website</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Sheet1!$C$2</c:f>
              <c:numCache>
                <c:formatCode>0%</c:formatCode>
                <c:ptCount val="1"/>
                <c:pt idx="0">
                  <c:v>0.32</c:v>
                </c:pt>
              </c:numCache>
            </c:numRef>
          </c:val>
        </c:ser>
        <c:ser>
          <c:idx val="2"/>
          <c:order val="2"/>
          <c:tx>
            <c:strRef>
              <c:f>Sheet1!$D$1</c:f>
              <c:strCache>
                <c:ptCount val="1"/>
                <c:pt idx="0">
                  <c:v>Harmony Campus</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Sheet1!$D$2</c:f>
              <c:numCache>
                <c:formatCode>0%</c:formatCode>
                <c:ptCount val="1"/>
                <c:pt idx="0">
                  <c:v>0.14000000000000001</c:v>
                </c:pt>
              </c:numCache>
            </c:numRef>
          </c:val>
        </c:ser>
        <c:ser>
          <c:idx val="3"/>
          <c:order val="3"/>
          <c:tx>
            <c:strRef>
              <c:f>Sheet1!$E$1</c:f>
              <c:strCache>
                <c:ptCount val="1"/>
                <c:pt idx="0">
                  <c:v>The library</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Sheet1!$E$2</c:f>
              <c:numCache>
                <c:formatCode>0%</c:formatCode>
                <c:ptCount val="1"/>
                <c:pt idx="0">
                  <c:v>7.0000000000000007E-2</c:v>
                </c:pt>
              </c:numCache>
            </c:numRef>
          </c:val>
        </c:ser>
        <c:ser>
          <c:idx val="4"/>
          <c:order val="4"/>
          <c:tx>
            <c:strRef>
              <c:f>Sheet1!$F$1</c:f>
              <c:strCache>
                <c:ptCount val="1"/>
                <c:pt idx="0">
                  <c:v>Wilsonville Campus</c:v>
                </c:pt>
              </c:strCache>
            </c:strRef>
          </c:tx>
          <c:invertIfNegative val="0"/>
          <c:dLbls>
            <c:txPr>
              <a:bodyPr/>
              <a:lstStyle/>
              <a:p>
                <a:pPr>
                  <a:defRPr sz="1500"/>
                </a:pPr>
                <a:endParaRPr lang="en-US"/>
              </a:p>
            </c:txPr>
            <c:dLblPos val="outEnd"/>
            <c:showLegendKey val="0"/>
            <c:showVal val="1"/>
            <c:showCatName val="0"/>
            <c:showSerName val="0"/>
            <c:showPercent val="0"/>
            <c:showBubbleSize val="0"/>
            <c:showLeaderLines val="0"/>
          </c:dLbls>
          <c:cat>
            <c:strRef>
              <c:f>Sheet1!$A$2</c:f>
              <c:strCache>
                <c:ptCount val="1"/>
                <c:pt idx="0">
                  <c:v>Response %</c:v>
                </c:pt>
              </c:strCache>
            </c:strRef>
          </c:cat>
          <c:val>
            <c:numRef>
              <c:f>Sheet1!$F$2</c:f>
              <c:numCache>
                <c:formatCode>0%</c:formatCode>
                <c:ptCount val="1"/>
                <c:pt idx="0">
                  <c:v>0.02</c:v>
                </c:pt>
              </c:numCache>
            </c:numRef>
          </c:val>
        </c:ser>
        <c:dLbls>
          <c:dLblPos val="outEnd"/>
          <c:showLegendKey val="0"/>
          <c:showVal val="1"/>
          <c:showCatName val="0"/>
          <c:showSerName val="0"/>
          <c:showPercent val="0"/>
          <c:showBubbleSize val="0"/>
        </c:dLbls>
        <c:gapWidth val="150"/>
        <c:axId val="126974592"/>
        <c:axId val="126984576"/>
      </c:barChart>
      <c:catAx>
        <c:axId val="126974592"/>
        <c:scaling>
          <c:orientation val="minMax"/>
        </c:scaling>
        <c:delete val="0"/>
        <c:axPos val="b"/>
        <c:majorTickMark val="out"/>
        <c:minorTickMark val="none"/>
        <c:tickLblPos val="nextTo"/>
        <c:crossAx val="126984576"/>
        <c:crosses val="autoZero"/>
        <c:auto val="1"/>
        <c:lblAlgn val="ctr"/>
        <c:lblOffset val="100"/>
        <c:noMultiLvlLbl val="0"/>
      </c:catAx>
      <c:valAx>
        <c:axId val="126984576"/>
        <c:scaling>
          <c:orientation val="minMax"/>
        </c:scaling>
        <c:delete val="0"/>
        <c:axPos val="l"/>
        <c:majorGridlines/>
        <c:numFmt formatCode="0%" sourceLinked="1"/>
        <c:majorTickMark val="out"/>
        <c:minorTickMark val="none"/>
        <c:tickLblPos val="nextTo"/>
        <c:crossAx val="126974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872C86-15D7-4A0D-9F2E-2822DA1F55AC}" type="datetimeFigureOut">
              <a:rPr lang="en-US" smtClean="0"/>
              <a:t>4/3/2014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801B0-B20C-45BE-85B4-53EC7E9A194C}" type="slidenum">
              <a:rPr lang="en-US" smtClean="0"/>
              <a:t>‹#›</a:t>
            </a:fld>
            <a:endParaRPr lang="en-US"/>
          </a:p>
        </p:txBody>
      </p:sp>
    </p:spTree>
    <p:extLst>
      <p:ext uri="{BB962C8B-B14F-4D97-AF65-F5344CB8AC3E}">
        <p14:creationId xmlns:p14="http://schemas.microsoft.com/office/powerpoint/2010/main" val="340242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4E658-B0FE-4601-929D-A487A1C31DCE}"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32187-166E-473E-A167-0E40219C05F5}" type="slidenum">
              <a:rPr lang="en-US" smtClean="0"/>
              <a:t>‹#›</a:t>
            </a:fld>
            <a:endParaRPr lang="en-US"/>
          </a:p>
        </p:txBody>
      </p:sp>
    </p:spTree>
    <p:extLst>
      <p:ext uri="{BB962C8B-B14F-4D97-AF65-F5344CB8AC3E}">
        <p14:creationId xmlns:p14="http://schemas.microsoft.com/office/powerpoint/2010/main" val="143841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32187-166E-473E-A167-0E40219C05F5}" type="slidenum">
              <a:rPr lang="en-US" smtClean="0"/>
              <a:t>1</a:t>
            </a:fld>
            <a:endParaRPr lang="en-US"/>
          </a:p>
        </p:txBody>
      </p:sp>
    </p:spTree>
    <p:extLst>
      <p:ext uri="{BB962C8B-B14F-4D97-AF65-F5344CB8AC3E}">
        <p14:creationId xmlns:p14="http://schemas.microsoft.com/office/powerpoint/2010/main" val="403156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the community need to hear from us?</a:t>
            </a:r>
          </a:p>
          <a:p>
            <a:endParaRPr lang="en-US" baseline="0" dirty="0" smtClean="0"/>
          </a:p>
          <a:p>
            <a:r>
              <a:rPr lang="en-US" sz="1200" kern="1200" dirty="0" smtClean="0">
                <a:solidFill>
                  <a:schemeClr val="tx1"/>
                </a:solidFill>
                <a:effectLst/>
                <a:latin typeface="+mn-lt"/>
                <a:ea typeface="+mn-ea"/>
                <a:cs typeface="+mn-cs"/>
              </a:rPr>
              <a:t>“What’s in the mailbox needs to catch them, and inspire them to follow up on their learning dreams.”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12</a:t>
            </a:fld>
            <a:endParaRPr lang="en-US"/>
          </a:p>
        </p:txBody>
      </p:sp>
    </p:spTree>
    <p:extLst>
      <p:ext uri="{BB962C8B-B14F-4D97-AF65-F5344CB8AC3E}">
        <p14:creationId xmlns:p14="http://schemas.microsoft.com/office/powerpoint/2010/main" val="308236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on the other hand, are internet savvy.</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13</a:t>
            </a:fld>
            <a:endParaRPr lang="en-US"/>
          </a:p>
        </p:txBody>
      </p:sp>
    </p:spTree>
    <p:extLst>
      <p:ext uri="{BB962C8B-B14F-4D97-AF65-F5344CB8AC3E}">
        <p14:creationId xmlns:p14="http://schemas.microsoft.com/office/powerpoint/2010/main" val="408633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a:t>
            </a:r>
            <a:r>
              <a:rPr lang="en-US" baseline="0" dirty="0" smtClean="0"/>
              <a:t> them how they prefer to register for classes.  </a:t>
            </a:r>
          </a:p>
          <a:p>
            <a:r>
              <a:rPr lang="en-US" baseline="0" dirty="0" smtClean="0"/>
              <a:t>Overwhelmingly, they do this on the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use the catalog to plan their schedule, then go online to register.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Easy paper to online interface is essential.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knowing this, what do they need from their Class Schedule?</a:t>
            </a:r>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14</a:t>
            </a:fld>
            <a:endParaRPr lang="en-US"/>
          </a:p>
        </p:txBody>
      </p:sp>
    </p:spTree>
    <p:extLst>
      <p:ext uri="{BB962C8B-B14F-4D97-AF65-F5344CB8AC3E}">
        <p14:creationId xmlns:p14="http://schemas.microsoft.com/office/powerpoint/2010/main" val="204050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Overwhelmingly, 75% of students use the website.  </a:t>
            </a:r>
          </a:p>
          <a:p>
            <a:r>
              <a:rPr lang="en-US" dirty="0" smtClean="0"/>
              <a:t>21% print the schedule of classes, or portions of it from the website.  </a:t>
            </a:r>
          </a:p>
          <a:p>
            <a:r>
              <a:rPr lang="en-US" dirty="0" smtClean="0"/>
              <a:t>34% of them refer</a:t>
            </a:r>
            <a:r>
              <a:rPr lang="en-US" baseline="0" dirty="0" smtClean="0"/>
              <a:t> to the Printed Class Schedule for planning, then go online to check class availability and register.  </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15</a:t>
            </a:fld>
            <a:endParaRPr lang="en-US"/>
          </a:p>
        </p:txBody>
      </p:sp>
    </p:spTree>
    <p:extLst>
      <p:ext uri="{BB962C8B-B14F-4D97-AF65-F5344CB8AC3E}">
        <p14:creationId xmlns:p14="http://schemas.microsoft.com/office/powerpoint/2010/main" val="333745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34% of students who </a:t>
            </a:r>
            <a:r>
              <a:rPr lang="en-US" baseline="0" dirty="0" smtClean="0"/>
              <a:t>use a printed schedule, overwhelmingly they pick it up on campus. </a:t>
            </a:r>
          </a:p>
          <a:p>
            <a:r>
              <a:rPr lang="en-US" baseline="0" dirty="0" smtClean="0"/>
              <a:t> </a:t>
            </a:r>
          </a:p>
          <a:p>
            <a:r>
              <a:rPr lang="en-US" baseline="0" dirty="0" smtClean="0"/>
              <a:t>They don’t use it if it is mailed to their homes, and currently, it comes too late.  Most have already registered.  </a:t>
            </a:r>
          </a:p>
          <a:p>
            <a:endParaRPr lang="en-US" baseline="0" dirty="0" smtClean="0"/>
          </a:p>
          <a:p>
            <a:r>
              <a:rPr lang="en-US" dirty="0" smtClean="0"/>
              <a:t>59% rate receiving it at home as neutral to very unimportant</a:t>
            </a:r>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16</a:t>
            </a:fld>
            <a:endParaRPr lang="en-US"/>
          </a:p>
        </p:txBody>
      </p:sp>
    </p:spTree>
    <p:extLst>
      <p:ext uri="{BB962C8B-B14F-4D97-AF65-F5344CB8AC3E}">
        <p14:creationId xmlns:p14="http://schemas.microsoft.com/office/powerpoint/2010/main" val="318415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 of focus group participants said a how</a:t>
            </a:r>
            <a:r>
              <a:rPr lang="en-US" baseline="0" dirty="0" smtClean="0"/>
              <a:t> to/planning guide was needed.</a:t>
            </a:r>
          </a:p>
          <a:p>
            <a:endParaRPr lang="en-US" baseline="0" dirty="0" smtClean="0"/>
          </a:p>
          <a:p>
            <a:r>
              <a:rPr lang="en-US" baseline="0" dirty="0" smtClean="0"/>
              <a:t>A top 10 comment was that more lead time for class offerings was needed, from two weeks earlier to one year in advance.</a:t>
            </a:r>
          </a:p>
          <a:p>
            <a:r>
              <a:rPr lang="en-US" baseline="0" dirty="0" smtClean="0"/>
              <a:t>If a year round projection of classes were made available to them, they could use it to plan out their entire degree program with more clarity and confidence.  </a:t>
            </a:r>
          </a:p>
          <a:p>
            <a:endParaRPr lang="en-US" baseline="0" dirty="0" smtClean="0"/>
          </a:p>
          <a:p>
            <a:r>
              <a:rPr lang="en-US" baseline="0" dirty="0" smtClean="0"/>
              <a:t>It could also be printed only once per year.  </a:t>
            </a:r>
          </a:p>
          <a:p>
            <a:endParaRPr lang="en-US" baseline="0" dirty="0" smtClean="0"/>
          </a:p>
          <a:p>
            <a:r>
              <a:rPr lang="en-US" baseline="0" dirty="0" smtClean="0"/>
              <a:t>This picture depicts the varied collection of resources students and advisors currently use to plan a degree.  What would a comprehensive planning tool look like?</a:t>
            </a:r>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17</a:t>
            </a:fld>
            <a:endParaRPr lang="en-US"/>
          </a:p>
        </p:txBody>
      </p:sp>
    </p:spTree>
    <p:extLst>
      <p:ext uri="{BB962C8B-B14F-4D97-AF65-F5344CB8AC3E}">
        <p14:creationId xmlns:p14="http://schemas.microsoft.com/office/powerpoint/2010/main" val="19619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stage, Apply means getting started, applying for financial aid, essential dates including the final exam schedule, campus map, student services, how to transfer to CCC, and specialized guidance for different “new” student groups such as Vets, CLOP, Retraining, Learning Center, Advanced college credit, etc.</a:t>
            </a:r>
          </a:p>
          <a:p>
            <a:r>
              <a:rPr lang="en-US" baseline="0" dirty="0" smtClean="0"/>
              <a:t>2. The second stage, Planning, requires course offerings and descriptions for the whole year, plus degree grids that currently have to be copied from the catalog.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Checking class availability.  Students and Advisors know that the printed schedule doesn’t reflect space available.  Seamless interface between the printed planning guide and going online to check available courses is essential. Students need </a:t>
            </a:r>
            <a:r>
              <a:rPr lang="en-US" baseline="0" dirty="0" err="1" smtClean="0"/>
              <a:t>myClackamas</a:t>
            </a:r>
            <a:r>
              <a:rPr lang="en-US" baseline="0" dirty="0" smtClean="0"/>
              <a:t> orientation now to access information about what classes have room in them, and where they are located. </a:t>
            </a:r>
          </a:p>
          <a:p>
            <a:r>
              <a:rPr lang="en-US" baseline="0" dirty="0" smtClean="0"/>
              <a:t>4. Registration.  This includes times &amp; dates of registration, priority registration and step by step guide on how to go online to register.</a:t>
            </a:r>
          </a:p>
          <a:p>
            <a:r>
              <a:rPr lang="en-US" baseline="0" dirty="0" smtClean="0"/>
              <a:t>5. Pay.  How to pay, how to manage financial aid awards.</a:t>
            </a:r>
          </a:p>
          <a:p>
            <a:r>
              <a:rPr lang="en-US" baseline="0" dirty="0" smtClean="0"/>
              <a:t>6. Graduation.  This includes guidance on </a:t>
            </a:r>
            <a:r>
              <a:rPr lang="en-US" baseline="0" dirty="0" err="1" smtClean="0"/>
              <a:t>transfscript</a:t>
            </a:r>
            <a:r>
              <a:rPr lang="en-US" baseline="0" dirty="0" smtClean="0"/>
              <a:t> analysis, staying on track, updating student information.  </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18</a:t>
            </a:fld>
            <a:endParaRPr lang="en-US"/>
          </a:p>
        </p:txBody>
      </p:sp>
    </p:spTree>
    <p:extLst>
      <p:ext uri="{BB962C8B-B14F-4D97-AF65-F5344CB8AC3E}">
        <p14:creationId xmlns:p14="http://schemas.microsoft.com/office/powerpoint/2010/main" val="200041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and community members have very different information</a:t>
            </a:r>
            <a:r>
              <a:rPr lang="en-US" baseline="0" dirty="0" smtClean="0"/>
              <a:t> needs and one publication doesn’t meet those needs in an efficient way.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r>
              <a:rPr lang="en-US" baseline="0" dirty="0" smtClean="0"/>
              <a:t>Stakeholder’s information needs would be best met by two different publications, one mailed to the community for marketing, outreach, workforce development and community education programs, </a:t>
            </a:r>
            <a:endParaRPr lang="en-US" baseline="0" dirty="0" smtClean="0"/>
          </a:p>
          <a:p>
            <a:endParaRPr lang="en-US" baseline="0" dirty="0" smtClean="0"/>
          </a:p>
          <a:p>
            <a:r>
              <a:rPr lang="en-US" baseline="0" dirty="0" smtClean="0"/>
              <a:t>and another one for degree seeking students, to be picked up on campus. </a:t>
            </a:r>
          </a:p>
          <a:p>
            <a:endParaRPr lang="en-US" baseline="0" dirty="0" smtClean="0"/>
          </a:p>
        </p:txBody>
      </p:sp>
      <p:sp>
        <p:nvSpPr>
          <p:cNvPr id="4" name="Slide Number Placeholder 3"/>
          <p:cNvSpPr>
            <a:spLocks noGrp="1"/>
          </p:cNvSpPr>
          <p:nvPr>
            <p:ph type="sldNum" sz="quarter" idx="10"/>
          </p:nvPr>
        </p:nvSpPr>
        <p:spPr/>
        <p:txBody>
          <a:bodyPr/>
          <a:lstStyle/>
          <a:p>
            <a:fld id="{E1C32187-166E-473E-A167-0E40219C05F5}" type="slidenum">
              <a:rPr lang="en-US" smtClean="0"/>
              <a:t>19</a:t>
            </a:fld>
            <a:endParaRPr lang="en-US"/>
          </a:p>
        </p:txBody>
      </p:sp>
    </p:spTree>
    <p:extLst>
      <p:ext uri="{BB962C8B-B14F-4D97-AF65-F5344CB8AC3E}">
        <p14:creationId xmlns:p14="http://schemas.microsoft.com/office/powerpoint/2010/main" val="278574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a:t>
            </a:r>
            <a:r>
              <a:rPr lang="en-US" baseline="0" dirty="0" smtClean="0"/>
              <a:t> two suggested publications.  You can see how different they are by putting their information needs side by side.</a:t>
            </a:r>
          </a:p>
          <a:p>
            <a:endParaRPr lang="en-US" baseline="0" dirty="0" smtClean="0"/>
          </a:p>
          <a:p>
            <a:r>
              <a:rPr lang="en-US" baseline="0" dirty="0" smtClean="0"/>
              <a:t>Currently, the schedule is mailed four times per year.  </a:t>
            </a:r>
          </a:p>
          <a:p>
            <a:r>
              <a:rPr lang="en-US" baseline="0" dirty="0" smtClean="0"/>
              <a:t>If the student version represents an annual schedule, it only needs to be printed once per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Will this idea save any paper?  It depends on how the design is refined, but I can make some quick estimates.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only need enough copies for on campus use, not for everyone in the district, saving over 13,487,550 pages of paper per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stack, that’s about two tenths of a mile high.  (At 1080 pages per inch) </a:t>
            </a:r>
          </a:p>
          <a:p>
            <a:endParaRPr lang="en-US" baseline="0" dirty="0" smtClean="0"/>
          </a:p>
          <a:p>
            <a:r>
              <a:rPr lang="en-US" baseline="0" dirty="0" smtClean="0"/>
              <a:t>Here’s the math:</a:t>
            </a:r>
          </a:p>
          <a:p>
            <a:r>
              <a:rPr lang="en-US" baseline="0" dirty="0" smtClean="0"/>
              <a:t>Current printing is 65 pages x 4 times per year = 260 x 121,335 schedules per term = 31,547,100 pages/two sided print = 15,773,550 used on mailing for credit schedule.</a:t>
            </a:r>
          </a:p>
          <a:p>
            <a:endParaRPr lang="en-US" baseline="0" dirty="0" smtClean="0"/>
          </a:p>
          <a:p>
            <a:r>
              <a:rPr lang="en-US" baseline="0" dirty="0" smtClean="0"/>
              <a:t>Annual Class Schedule would print  127 pages x 1 time per year x 36,000 students = 4,572,000 pages/two sided print = 2,286,000</a:t>
            </a:r>
          </a:p>
          <a:p>
            <a:r>
              <a:rPr lang="en-US" baseline="0" dirty="0" smtClean="0"/>
              <a:t> </a:t>
            </a:r>
          </a:p>
          <a:p>
            <a:r>
              <a:rPr lang="en-US" dirty="0" smtClean="0"/>
              <a:t>Any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20</a:t>
            </a:fld>
            <a:endParaRPr lang="en-US"/>
          </a:p>
        </p:txBody>
      </p:sp>
    </p:spTree>
    <p:extLst>
      <p:ext uri="{BB962C8B-B14F-4D97-AF65-F5344CB8AC3E}">
        <p14:creationId xmlns:p14="http://schemas.microsoft.com/office/powerpoint/2010/main" val="363659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32187-166E-473E-A167-0E40219C05F5}" type="slidenum">
              <a:rPr lang="en-US" smtClean="0"/>
              <a:t>21</a:t>
            </a:fld>
            <a:endParaRPr lang="en-US"/>
          </a:p>
        </p:txBody>
      </p:sp>
    </p:spTree>
    <p:extLst>
      <p:ext uri="{BB962C8B-B14F-4D97-AF65-F5344CB8AC3E}">
        <p14:creationId xmlns:p14="http://schemas.microsoft.com/office/powerpoint/2010/main" val="81973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 has an</a:t>
            </a:r>
            <a:r>
              <a:rPr lang="en-US" baseline="0" dirty="0" smtClean="0"/>
              <a:t> important mission, to serve the district with quality, adaptable, accessible education programs.  </a:t>
            </a:r>
          </a:p>
          <a:p>
            <a:endParaRPr lang="en-US" baseline="0" dirty="0" smtClean="0"/>
          </a:p>
          <a:p>
            <a:r>
              <a:rPr lang="en-US" baseline="0" dirty="0" smtClean="0"/>
              <a:t>We wanted to know if the Class Schedule we mail to everyone in the district was supporting this mission and providing people with the information they need to make the most of education opportunities.    </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2</a:t>
            </a:fld>
            <a:endParaRPr lang="en-US"/>
          </a:p>
        </p:txBody>
      </p:sp>
    </p:spTree>
    <p:extLst>
      <p:ext uri="{BB962C8B-B14F-4D97-AF65-F5344CB8AC3E}">
        <p14:creationId xmlns:p14="http://schemas.microsoft.com/office/powerpoint/2010/main" val="418765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32187-166E-473E-A167-0E40219C05F5}" type="slidenum">
              <a:rPr lang="en-US" smtClean="0"/>
              <a:t>22</a:t>
            </a:fld>
            <a:endParaRPr lang="en-US"/>
          </a:p>
        </p:txBody>
      </p:sp>
    </p:spTree>
    <p:extLst>
      <p:ext uri="{BB962C8B-B14F-4D97-AF65-F5344CB8AC3E}">
        <p14:creationId xmlns:p14="http://schemas.microsoft.com/office/powerpoint/2010/main" val="81871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moment to say thank you to</a:t>
            </a:r>
            <a:r>
              <a:rPr lang="en-US" baseline="0" dirty="0" smtClean="0"/>
              <a:t> the task force members.  If you are in the room, please stand up!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3</a:t>
            </a:fld>
            <a:endParaRPr lang="en-US"/>
          </a:p>
        </p:txBody>
      </p:sp>
    </p:spTree>
    <p:extLst>
      <p:ext uri="{BB962C8B-B14F-4D97-AF65-F5344CB8AC3E}">
        <p14:creationId xmlns:p14="http://schemas.microsoft.com/office/powerpoint/2010/main" val="415709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4</a:t>
            </a:fld>
            <a:endParaRPr lang="en-US"/>
          </a:p>
        </p:txBody>
      </p:sp>
    </p:spTree>
    <p:extLst>
      <p:ext uri="{BB962C8B-B14F-4D97-AF65-F5344CB8AC3E}">
        <p14:creationId xmlns:p14="http://schemas.microsoft.com/office/powerpoint/2010/main" val="74528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C32187-166E-473E-A167-0E40219C05F5}" type="slidenum">
              <a:rPr lang="en-US" smtClean="0"/>
              <a:t>6</a:t>
            </a:fld>
            <a:endParaRPr lang="en-US"/>
          </a:p>
        </p:txBody>
      </p:sp>
    </p:spTree>
    <p:extLst>
      <p:ext uri="{BB962C8B-B14F-4D97-AF65-F5344CB8AC3E}">
        <p14:creationId xmlns:p14="http://schemas.microsoft.com/office/powerpoint/2010/main" val="54745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 from 276</a:t>
            </a:r>
            <a:r>
              <a:rPr lang="en-US" baseline="0" dirty="0" smtClean="0"/>
              <a:t> students and 579 community members through the survey and focus groups.  </a:t>
            </a:r>
          </a:p>
          <a:p>
            <a:endParaRPr lang="en-US" baseline="0" dirty="0" smtClean="0"/>
          </a:p>
          <a:p>
            <a:r>
              <a:rPr lang="en-US" baseline="0" dirty="0" smtClean="0"/>
              <a:t>We learned o</a:t>
            </a:r>
            <a:r>
              <a:rPr lang="en-US" dirty="0" smtClean="0"/>
              <a:t>ur</a:t>
            </a:r>
            <a:r>
              <a:rPr lang="en-US" baseline="0" dirty="0" smtClean="0"/>
              <a:t> different audiences have very different informational needs and it makes sense to design tools to support those needs.   </a:t>
            </a:r>
            <a:endParaRPr lang="en-US" dirty="0"/>
          </a:p>
        </p:txBody>
      </p:sp>
      <p:sp>
        <p:nvSpPr>
          <p:cNvPr id="4" name="Slide Number Placeholder 3"/>
          <p:cNvSpPr>
            <a:spLocks noGrp="1"/>
          </p:cNvSpPr>
          <p:nvPr>
            <p:ph type="sldNum" sz="quarter" idx="10"/>
          </p:nvPr>
        </p:nvSpPr>
        <p:spPr/>
        <p:txBody>
          <a:bodyPr/>
          <a:lstStyle/>
          <a:p>
            <a:fld id="{548A824F-5F81-49EE-BEF1-B22A1254BF0E}" type="slidenum">
              <a:rPr lang="en-US" smtClean="0"/>
              <a:t>7</a:t>
            </a:fld>
            <a:endParaRPr lang="en-US"/>
          </a:p>
        </p:txBody>
      </p:sp>
    </p:spTree>
    <p:extLst>
      <p:ext uri="{BB962C8B-B14F-4D97-AF65-F5344CB8AC3E}">
        <p14:creationId xmlns:p14="http://schemas.microsoft.com/office/powerpoint/2010/main" val="227152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survey, we heard from 264 students, </a:t>
            </a:r>
            <a:r>
              <a:rPr lang="en-US" baseline="0" dirty="0" smtClean="0"/>
              <a:t>237 residents of Clackamas County, and 201 faculty or staff members at CCC.  </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8</a:t>
            </a:fld>
            <a:endParaRPr lang="en-US"/>
          </a:p>
        </p:txBody>
      </p:sp>
    </p:spTree>
    <p:extLst>
      <p:ext uri="{BB962C8B-B14F-4D97-AF65-F5344CB8AC3E}">
        <p14:creationId xmlns:p14="http://schemas.microsoft.com/office/powerpoint/2010/main" val="29117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10</a:t>
            </a:fld>
            <a:endParaRPr lang="en-US"/>
          </a:p>
        </p:txBody>
      </p:sp>
    </p:spTree>
    <p:extLst>
      <p:ext uri="{BB962C8B-B14F-4D97-AF65-F5344CB8AC3E}">
        <p14:creationId xmlns:p14="http://schemas.microsoft.com/office/powerpoint/2010/main" val="319047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a:t>
            </a:r>
            <a:r>
              <a:rPr lang="en-US" baseline="0" dirty="0" smtClean="0"/>
              <a:t> set the Class Schedule aside and look at it later.  23% don’t look at it at all, 32% look at it immediately.  Virtually none of the students who responded waited until they received a schedule at home to decide and to register.</a:t>
            </a:r>
          </a:p>
          <a:p>
            <a:r>
              <a:rPr lang="en-US" baseline="0" dirty="0" smtClean="0"/>
              <a:t>We have a 77% opportunity for improvement, in catching the attention of our community.  What would make them want to look through it immediately for educational opportunities? </a:t>
            </a:r>
            <a:endParaRPr lang="en-US" dirty="0"/>
          </a:p>
        </p:txBody>
      </p:sp>
      <p:sp>
        <p:nvSpPr>
          <p:cNvPr id="4" name="Slide Number Placeholder 3"/>
          <p:cNvSpPr>
            <a:spLocks noGrp="1"/>
          </p:cNvSpPr>
          <p:nvPr>
            <p:ph type="sldNum" sz="quarter" idx="10"/>
          </p:nvPr>
        </p:nvSpPr>
        <p:spPr/>
        <p:txBody>
          <a:bodyPr/>
          <a:lstStyle/>
          <a:p>
            <a:fld id="{E1C32187-166E-473E-A167-0E40219C05F5}" type="slidenum">
              <a:rPr lang="en-US" smtClean="0"/>
              <a:t>11</a:t>
            </a:fld>
            <a:endParaRPr lang="en-US"/>
          </a:p>
        </p:txBody>
      </p:sp>
    </p:spTree>
    <p:extLst>
      <p:ext uri="{BB962C8B-B14F-4D97-AF65-F5344CB8AC3E}">
        <p14:creationId xmlns:p14="http://schemas.microsoft.com/office/powerpoint/2010/main" val="229924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209842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35787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65584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296178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41603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136736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133845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212989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14595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7092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939B00-DC07-4E19-8819-FA68603EF4CA}" type="datetimeFigureOut">
              <a:rPr lang="en-US" smtClean="0"/>
              <a:t>4/3/2014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624FB8-AE27-43AE-A192-BD707706E1AC}" type="slidenum">
              <a:rPr lang="en-US" smtClean="0"/>
              <a:t>‹#›</a:t>
            </a:fld>
            <a:endParaRPr lang="en-US"/>
          </a:p>
        </p:txBody>
      </p:sp>
    </p:spTree>
    <p:extLst>
      <p:ext uri="{BB962C8B-B14F-4D97-AF65-F5344CB8AC3E}">
        <p14:creationId xmlns:p14="http://schemas.microsoft.com/office/powerpoint/2010/main" val="11661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9D939B00-DC07-4E19-8819-FA68603EF4CA}" type="datetimeFigureOut">
              <a:rPr lang="en-US" smtClean="0"/>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6E624FB8-AE27-43AE-A192-BD707706E1AC}" type="slidenum">
              <a:rPr lang="en-US" smtClean="0"/>
              <a:t>‹#›</a:t>
            </a:fld>
            <a:endParaRPr lang="en-US"/>
          </a:p>
        </p:txBody>
      </p:sp>
      <p:pic>
        <p:nvPicPr>
          <p:cNvPr id="103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220200" cy="71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2.jpeg"/><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609600"/>
            <a:ext cx="3657600" cy="4876799"/>
          </a:xfrm>
        </p:spPr>
        <p:txBody>
          <a:bodyPr/>
          <a:lstStyle/>
          <a:p>
            <a:pPr algn="l"/>
            <a:r>
              <a:rPr lang="en-US" dirty="0" smtClean="0"/>
              <a:t>Class Schedule Redesign Research </a:t>
            </a:r>
            <a:br>
              <a:rPr lang="en-US" dirty="0" smtClean="0"/>
            </a:br>
            <a:r>
              <a:rPr lang="en-US" dirty="0" smtClean="0"/>
              <a:t>Results</a:t>
            </a:r>
            <a:br>
              <a:rPr lang="en-US" dirty="0" smtClean="0"/>
            </a:br>
            <a:r>
              <a:rPr lang="en-US" sz="3600" dirty="0" smtClean="0"/>
              <a:t/>
            </a:r>
            <a:br>
              <a:rPr lang="en-US" sz="3600" dirty="0" smtClean="0"/>
            </a:br>
            <a:r>
              <a:rPr lang="en-US" sz="2800" dirty="0" smtClean="0"/>
              <a:t>April 4, 2014</a:t>
            </a:r>
            <a:br>
              <a:rPr lang="en-US" sz="2800" dirty="0" smtClean="0"/>
            </a:br>
            <a:r>
              <a:rPr lang="en-US" sz="2800" dirty="0" smtClean="0"/>
              <a:t>MaryJean H Williams</a:t>
            </a:r>
            <a:endParaRPr lang="en-US" sz="2800" dirty="0"/>
          </a:p>
        </p:txBody>
      </p:sp>
      <p:pic>
        <p:nvPicPr>
          <p:cNvPr id="3" name="Picture 2" descr="C:\Users\jennifer.nelson\AppData\Local\Microsoft\Windows\Temporary Internet Files\Content.Outlook\I5ODBFX7\2014 Spring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4511248"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4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Diverse </a:t>
            </a:r>
            <a:br>
              <a:rPr lang="en-US" dirty="0" smtClean="0"/>
            </a:br>
            <a:r>
              <a:rPr lang="en-US" dirty="0" smtClean="0"/>
              <a:t>Information Needs</a:t>
            </a:r>
            <a:endParaRPr lang="en-US" dirty="0"/>
          </a:p>
        </p:txBody>
      </p:sp>
      <p:sp>
        <p:nvSpPr>
          <p:cNvPr id="3" name="Content Placeholder 2"/>
          <p:cNvSpPr>
            <a:spLocks noGrp="1"/>
          </p:cNvSpPr>
          <p:nvPr>
            <p:ph idx="1"/>
          </p:nvPr>
        </p:nvSpPr>
        <p:spPr>
          <a:xfrm>
            <a:off x="304800" y="1528985"/>
            <a:ext cx="8229600" cy="4525963"/>
          </a:xfrm>
        </p:spPr>
        <p:txBody>
          <a:bodyPr/>
          <a:lstStyle/>
          <a:p>
            <a:r>
              <a:rPr lang="en-US" sz="2800" dirty="0"/>
              <a:t>Marketing &amp; </a:t>
            </a:r>
            <a:r>
              <a:rPr lang="en-US" sz="2800" dirty="0" smtClean="0"/>
              <a:t>outreach- colorful</a:t>
            </a:r>
            <a:r>
              <a:rPr lang="en-US" sz="2800" dirty="0"/>
              <a:t>!</a:t>
            </a:r>
          </a:p>
          <a:p>
            <a:pPr marL="342900" lvl="1" indent="-342900">
              <a:buFont typeface="Arial" charset="0"/>
              <a:buChar char="•"/>
            </a:pPr>
            <a:r>
              <a:rPr lang="en-US" dirty="0" smtClean="0"/>
              <a:t>Community education class schedule</a:t>
            </a:r>
          </a:p>
          <a:p>
            <a:pPr marL="342900" lvl="1" indent="-342900">
              <a:buFont typeface="Arial" charset="0"/>
              <a:buChar char="•"/>
            </a:pPr>
            <a:r>
              <a:rPr lang="en-US" dirty="0" smtClean="0"/>
              <a:t>Organized by </a:t>
            </a:r>
            <a:r>
              <a:rPr lang="en-US" dirty="0"/>
              <a:t>learning </a:t>
            </a:r>
            <a:r>
              <a:rPr lang="en-US" dirty="0" smtClean="0"/>
              <a:t>interests</a:t>
            </a:r>
          </a:p>
          <a:p>
            <a:pPr marL="342900" lvl="1" indent="-342900">
              <a:buFont typeface="Arial" charset="0"/>
              <a:buChar char="•"/>
            </a:pPr>
            <a:r>
              <a:rPr lang="en-US" dirty="0" smtClean="0"/>
              <a:t>Workforce development</a:t>
            </a:r>
          </a:p>
          <a:p>
            <a:pPr marL="342900" lvl="1" indent="-342900">
              <a:buFont typeface="Arial" charset="0"/>
              <a:buChar char="•"/>
            </a:pPr>
            <a:r>
              <a:rPr lang="en-US" dirty="0" smtClean="0"/>
              <a:t>Computer </a:t>
            </a:r>
            <a:r>
              <a:rPr lang="en-US" dirty="0" smtClean="0"/>
              <a:t>skills </a:t>
            </a:r>
            <a:r>
              <a:rPr lang="en-US" dirty="0" smtClean="0"/>
              <a:t>classes</a:t>
            </a:r>
          </a:p>
          <a:p>
            <a:pPr marL="342900" lvl="1" indent="-342900">
              <a:buFont typeface="Arial" charset="0"/>
              <a:buChar char="•"/>
            </a:pPr>
            <a:r>
              <a:rPr lang="en-US" dirty="0" smtClean="0"/>
              <a:t>Art</a:t>
            </a:r>
            <a:r>
              <a:rPr lang="en-US" dirty="0"/>
              <a:t>,</a:t>
            </a:r>
            <a:r>
              <a:rPr lang="en-US" dirty="0" smtClean="0"/>
              <a:t> fitness, </a:t>
            </a:r>
            <a:r>
              <a:rPr lang="en-US" dirty="0" smtClean="0"/>
              <a:t>etc.</a:t>
            </a:r>
          </a:p>
          <a:p>
            <a:pPr marL="342900" lvl="1" indent="-342900">
              <a:buFont typeface="Arial" charset="0"/>
              <a:buChar char="•"/>
            </a:pPr>
            <a:r>
              <a:rPr lang="en-US" dirty="0" smtClean="0"/>
              <a:t>Si </a:t>
            </a:r>
            <a:r>
              <a:rPr lang="en-US" dirty="0" smtClean="0"/>
              <a:t>Habla </a:t>
            </a:r>
            <a:r>
              <a:rPr lang="en-US" dirty="0" smtClean="0"/>
              <a:t>Español</a:t>
            </a:r>
          </a:p>
          <a:p>
            <a:pPr marL="342900" lvl="1" indent="-342900">
              <a:buFont typeface="Arial" charset="0"/>
              <a:buChar char="•"/>
            </a:pPr>
            <a:r>
              <a:rPr lang="en-US" dirty="0" smtClean="0"/>
              <a:t>GED, ESL, Basic education</a:t>
            </a:r>
            <a:endParaRPr lang="en-US" dirty="0"/>
          </a:p>
          <a:p>
            <a:pPr marL="342900" lvl="1" indent="-342900">
              <a:buFont typeface="Arial" charset="0"/>
              <a:buChar char="•"/>
            </a:pPr>
            <a:r>
              <a:rPr lang="en-US" dirty="0" smtClean="0"/>
              <a:t>More </a:t>
            </a:r>
            <a:r>
              <a:rPr lang="en-US" dirty="0" smtClean="0"/>
              <a:t>analysis is needed</a:t>
            </a:r>
          </a:p>
          <a:p>
            <a:pPr marL="68580" indent="0">
              <a:buNone/>
            </a:pPr>
            <a:r>
              <a:rPr lang="en-US" dirty="0" smtClean="0"/>
              <a:t> </a:t>
            </a:r>
          </a:p>
        </p:txBody>
      </p:sp>
      <p:pic>
        <p:nvPicPr>
          <p:cNvPr id="5122" name="Picture 2" descr="C:\Users\maryjean.williams\Pictures\Welcomec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2777634" cy="1851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8600"/>
            <a:ext cx="1752600" cy="1341645"/>
          </a:xfrm>
          <a:prstGeom prst="rect">
            <a:avLst/>
          </a:prstGeom>
        </p:spPr>
      </p:pic>
    </p:spTree>
    <p:extLst>
      <p:ext uri="{BB962C8B-B14F-4D97-AF65-F5344CB8AC3E}">
        <p14:creationId xmlns:p14="http://schemas.microsoft.com/office/powerpoint/2010/main" val="545580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500" dirty="0" smtClean="0"/>
              <a:t>“When the Class Schedule comes                       in the mail, do you typically…”</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75377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57199"/>
            <a:ext cx="1752600" cy="1341645"/>
          </a:xfrm>
          <a:prstGeom prst="rect">
            <a:avLst/>
          </a:prstGeom>
        </p:spPr>
      </p:pic>
    </p:spTree>
    <p:extLst>
      <p:ext uri="{BB962C8B-B14F-4D97-AF65-F5344CB8AC3E}">
        <p14:creationId xmlns:p14="http://schemas.microsoft.com/office/powerpoint/2010/main" val="397755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lstStyle/>
          <a:p>
            <a:r>
              <a:rPr lang="en-US" dirty="0" smtClean="0"/>
              <a:t>Community Information Needs</a:t>
            </a:r>
            <a:endParaRPr lang="en-US" dirty="0"/>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pPr marL="0" indent="0">
              <a:buNone/>
            </a:pPr>
            <a:endParaRPr lang="en-US" dirty="0"/>
          </a:p>
          <a:p>
            <a:endParaRPr lang="en-US" dirty="0" smtClean="0"/>
          </a:p>
          <a:p>
            <a:endParaRPr lang="en-US" dirty="0"/>
          </a:p>
          <a:p>
            <a:pPr marL="0" indent="0">
              <a:buNone/>
            </a:pPr>
            <a:r>
              <a:rPr lang="en-US" sz="2800" b="1" i="1" dirty="0"/>
              <a:t>“What’s in the mailbox needs to catch them, and inspire them to follow up on their learning dreams.”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568" y="1524000"/>
            <a:ext cx="4663440" cy="3569939"/>
          </a:xfrm>
          <a:prstGeom prst="rect">
            <a:avLst/>
          </a:prstGeom>
        </p:spPr>
      </p:pic>
    </p:spTree>
    <p:extLst>
      <p:ext uri="{BB962C8B-B14F-4D97-AF65-F5344CB8AC3E}">
        <p14:creationId xmlns:p14="http://schemas.microsoft.com/office/powerpoint/2010/main" val="1770001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Credit-seeking students               </a:t>
            </a:r>
            <a:r>
              <a:rPr lang="en-US" dirty="0" smtClean="0"/>
              <a:t>are </a:t>
            </a:r>
            <a:r>
              <a:rPr lang="en-US" dirty="0" err="1" smtClean="0"/>
              <a:t>are</a:t>
            </a:r>
            <a:r>
              <a:rPr lang="en-US" dirty="0" smtClean="0"/>
              <a:t> internet </a:t>
            </a:r>
            <a:r>
              <a:rPr lang="en-US" dirty="0"/>
              <a:t>s</a:t>
            </a:r>
            <a:r>
              <a:rPr lang="en-US" dirty="0" smtClean="0"/>
              <a:t>avvy</a:t>
            </a:r>
            <a:r>
              <a:rPr lang="en-US" dirty="0" smtClean="0"/>
              <a:t>!</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45920"/>
            <a:ext cx="4140200" cy="2895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124200"/>
            <a:ext cx="3588653" cy="2834640"/>
          </a:xfrm>
          <a:prstGeom prst="rect">
            <a:avLst/>
          </a:prstGeom>
        </p:spPr>
      </p:pic>
      <p:pic>
        <p:nvPicPr>
          <p:cNvPr id="6" name="Picture 2" descr="C:\Users\maryjean.williams\Pictures\pick up schedule on camp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2320" y="304800"/>
            <a:ext cx="1466667" cy="19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74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t>What is your preferred method of registering for classes?</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16440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maryjean.williams\Pictures\pick up schedule on camp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32232"/>
            <a:ext cx="1466667" cy="19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84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t>Where do you turn for information                 on enrollment and registration?</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881720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maryjean.williams\Pictures\pick up schedule on camp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10896"/>
            <a:ext cx="1466667" cy="19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16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t>Do you pick up the Class Schedule                 at any of the following locations?</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881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maryjean.williams\Pictures\pick up schedule on camp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320" y="304800"/>
            <a:ext cx="1466667" cy="19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93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Credit-seeking </a:t>
            </a:r>
            <a:br>
              <a:rPr lang="en-US" dirty="0" smtClean="0"/>
            </a:br>
            <a:r>
              <a:rPr lang="en-US" dirty="0" smtClean="0"/>
              <a:t>Students</a:t>
            </a:r>
            <a:endParaRPr lang="en-US" dirty="0"/>
          </a:p>
        </p:txBody>
      </p:sp>
      <p:sp>
        <p:nvSpPr>
          <p:cNvPr id="7" name="Text Placeholder 6"/>
          <p:cNvSpPr>
            <a:spLocks noGrp="1"/>
          </p:cNvSpPr>
          <p:nvPr>
            <p:ph type="body" idx="1"/>
          </p:nvPr>
        </p:nvSpPr>
        <p:spPr/>
        <p:txBody>
          <a:bodyPr/>
          <a:lstStyle/>
          <a:p>
            <a:r>
              <a:rPr lang="en-US" dirty="0" smtClean="0"/>
              <a:t>Findings	</a:t>
            </a:r>
            <a:endParaRPr lang="en-US" dirty="0"/>
          </a:p>
        </p:txBody>
      </p:sp>
      <p:sp>
        <p:nvSpPr>
          <p:cNvPr id="8" name="Content Placeholder 7"/>
          <p:cNvSpPr>
            <a:spLocks noGrp="1"/>
          </p:cNvSpPr>
          <p:nvPr>
            <p:ph sz="half" idx="2"/>
          </p:nvPr>
        </p:nvSpPr>
        <p:spPr/>
        <p:txBody>
          <a:bodyPr/>
          <a:lstStyle/>
          <a:p>
            <a:r>
              <a:rPr lang="en-US" dirty="0" smtClean="0"/>
              <a:t>Don’t use mailed schedule</a:t>
            </a:r>
          </a:p>
          <a:p>
            <a:r>
              <a:rPr lang="en-US" dirty="0" smtClean="0"/>
              <a:t>Need course offerings up to a year in advance</a:t>
            </a:r>
          </a:p>
          <a:p>
            <a:r>
              <a:rPr lang="en-US" dirty="0"/>
              <a:t>34% use the Class Schedule as a planning </a:t>
            </a:r>
            <a:r>
              <a:rPr lang="en-US" dirty="0" smtClean="0"/>
              <a:t>tool</a:t>
            </a:r>
          </a:p>
          <a:p>
            <a:r>
              <a:rPr lang="en-US" dirty="0" smtClean="0"/>
              <a:t>Seek </a:t>
            </a:r>
            <a:r>
              <a:rPr lang="en-US" dirty="0"/>
              <a:t>information </a:t>
            </a:r>
            <a:r>
              <a:rPr lang="en-US" dirty="0" smtClean="0"/>
              <a:t>online</a:t>
            </a:r>
          </a:p>
          <a:p>
            <a:r>
              <a:rPr lang="en-US" dirty="0" smtClean="0"/>
              <a:t>Register                           online</a:t>
            </a:r>
          </a:p>
          <a:p>
            <a:r>
              <a:rPr lang="en-US" dirty="0"/>
              <a:t>Need information in a step-by-step order</a:t>
            </a:r>
          </a:p>
          <a:p>
            <a:endParaRPr lang="en-US" dirty="0"/>
          </a:p>
          <a:p>
            <a:endParaRPr lang="en-US" dirty="0" smtClean="0"/>
          </a:p>
          <a:p>
            <a:endParaRPr lang="en-US" dirty="0"/>
          </a:p>
        </p:txBody>
      </p:sp>
      <p:sp>
        <p:nvSpPr>
          <p:cNvPr id="9" name="Text Placeholder 8"/>
          <p:cNvSpPr>
            <a:spLocks noGrp="1"/>
          </p:cNvSpPr>
          <p:nvPr>
            <p:ph type="body" sz="quarter" idx="3"/>
          </p:nvPr>
        </p:nvSpPr>
        <p:spPr/>
        <p:txBody>
          <a:bodyPr/>
          <a:lstStyle/>
          <a:p>
            <a:r>
              <a:rPr lang="en-US" dirty="0" smtClean="0"/>
              <a:t>Recommendations</a:t>
            </a:r>
            <a:endParaRPr lang="en-US" dirty="0"/>
          </a:p>
        </p:txBody>
      </p:sp>
      <p:sp>
        <p:nvSpPr>
          <p:cNvPr id="10" name="Content Placeholder 9"/>
          <p:cNvSpPr>
            <a:spLocks noGrp="1"/>
          </p:cNvSpPr>
          <p:nvPr>
            <p:ph sz="quarter" idx="4"/>
          </p:nvPr>
        </p:nvSpPr>
        <p:spPr/>
        <p:txBody>
          <a:bodyPr/>
          <a:lstStyle/>
          <a:p>
            <a:r>
              <a:rPr lang="en-US" dirty="0" smtClean="0"/>
              <a:t>Distribute it on campus only</a:t>
            </a:r>
          </a:p>
          <a:p>
            <a:r>
              <a:rPr lang="en-US" dirty="0" smtClean="0"/>
              <a:t>Provide an annual class schedule</a:t>
            </a:r>
          </a:p>
          <a:p>
            <a:r>
              <a:rPr lang="en-US" dirty="0" smtClean="0"/>
              <a:t>Organize according to stages of degree completion</a:t>
            </a:r>
          </a:p>
          <a:p>
            <a:r>
              <a:rPr lang="en-US" dirty="0" smtClean="0"/>
              <a:t>Provide easy links to details</a:t>
            </a:r>
          </a:p>
          <a:p>
            <a:r>
              <a:rPr lang="en-US" dirty="0" smtClean="0"/>
              <a:t>Provide easy links to online registration</a:t>
            </a:r>
          </a:p>
          <a:p>
            <a:r>
              <a:rPr lang="en-US" dirty="0"/>
              <a:t>Design a how-to degree planning guide.</a:t>
            </a:r>
          </a:p>
          <a:p>
            <a:endParaRPr lang="en-US" dirty="0"/>
          </a:p>
        </p:txBody>
      </p:sp>
      <p:pic>
        <p:nvPicPr>
          <p:cNvPr id="11" name="Picture 2" descr="C:\Users\maryjean.williams\Pictures\pick up schedule on camp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466667" cy="19555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maryjean.williams\Pictures\too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995256" cy="14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11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49" y="457200"/>
            <a:ext cx="8229600" cy="2743200"/>
          </a:xfrm>
        </p:spPr>
        <p:txBody>
          <a:bodyPr>
            <a:noAutofit/>
          </a:bodyPr>
          <a:lstStyle/>
          <a:p>
            <a:r>
              <a:rPr lang="en-US" sz="3800" dirty="0" smtClean="0"/>
              <a:t>Credit-seeking </a:t>
            </a:r>
            <a:br>
              <a:rPr lang="en-US" sz="3800" dirty="0" smtClean="0"/>
            </a:br>
            <a:r>
              <a:rPr lang="en-US" sz="3800" dirty="0" smtClean="0"/>
              <a:t>students </a:t>
            </a:r>
            <a:br>
              <a:rPr lang="en-US" sz="3800" dirty="0" smtClean="0"/>
            </a:br>
            <a:r>
              <a:rPr lang="en-US" sz="3800" dirty="0" smtClean="0"/>
              <a:t>stages </a:t>
            </a:r>
            <a:r>
              <a:rPr lang="en-US" sz="3800" dirty="0" smtClean="0"/>
              <a:t>of </a:t>
            </a:r>
            <a:r>
              <a:rPr lang="en-US" sz="3800" dirty="0" smtClean="0"/>
              <a:t>degree completion</a:t>
            </a:r>
            <a:endParaRPr lang="en-US" sz="3800" dirty="0"/>
          </a:p>
        </p:txBody>
      </p:sp>
      <p:sp>
        <p:nvSpPr>
          <p:cNvPr id="3" name="Content Placeholder 2"/>
          <p:cNvSpPr>
            <a:spLocks noGrp="1"/>
          </p:cNvSpPr>
          <p:nvPr>
            <p:ph idx="1"/>
          </p:nvPr>
        </p:nvSpPr>
        <p:spPr>
          <a:xfrm>
            <a:off x="228600" y="3200400"/>
            <a:ext cx="8153400" cy="3154363"/>
          </a:xfrm>
        </p:spPr>
        <p:txBody>
          <a:bodyPr>
            <a:normAutofit fontScale="92500" lnSpcReduction="10000"/>
          </a:bodyPr>
          <a:lstStyle/>
          <a:p>
            <a:pPr marL="457200" lvl="1" indent="0">
              <a:buNone/>
            </a:pPr>
            <a:r>
              <a:rPr lang="en-US" dirty="0" smtClean="0"/>
              <a:t>1  </a:t>
            </a:r>
            <a:r>
              <a:rPr lang="en-US" b="1" dirty="0" smtClean="0"/>
              <a:t>Getting started</a:t>
            </a:r>
          </a:p>
          <a:p>
            <a:pPr marL="457200" lvl="1" indent="0">
              <a:buNone/>
            </a:pPr>
            <a:r>
              <a:rPr lang="en-US" dirty="0" smtClean="0"/>
              <a:t>2  </a:t>
            </a:r>
            <a:r>
              <a:rPr lang="en-US" b="1" dirty="0" smtClean="0"/>
              <a:t>Plan a degree program</a:t>
            </a:r>
            <a:r>
              <a:rPr lang="en-US" dirty="0" smtClean="0"/>
              <a:t>  </a:t>
            </a:r>
          </a:p>
          <a:p>
            <a:pPr marL="457200" lvl="1" indent="0">
              <a:buNone/>
            </a:pPr>
            <a:r>
              <a:rPr lang="en-US" dirty="0" smtClean="0"/>
              <a:t>3  </a:t>
            </a:r>
            <a:r>
              <a:rPr lang="en-US" b="1" dirty="0" smtClean="0"/>
              <a:t>Check class availability online</a:t>
            </a:r>
          </a:p>
          <a:p>
            <a:pPr marL="457200" lvl="1" indent="0">
              <a:buNone/>
            </a:pPr>
            <a:r>
              <a:rPr lang="en-US" dirty="0" smtClean="0"/>
              <a:t>4  </a:t>
            </a:r>
            <a:r>
              <a:rPr lang="en-US" b="1" dirty="0" smtClean="0"/>
              <a:t>Register online</a:t>
            </a:r>
          </a:p>
          <a:p>
            <a:pPr marL="457200" lvl="1" indent="0">
              <a:buNone/>
            </a:pPr>
            <a:r>
              <a:rPr lang="en-US" dirty="0" smtClean="0"/>
              <a:t>5  </a:t>
            </a:r>
            <a:r>
              <a:rPr lang="en-US" b="1" dirty="0" smtClean="0"/>
              <a:t>Pay </a:t>
            </a:r>
            <a:endParaRPr lang="en-US" b="1" dirty="0" smtClean="0"/>
          </a:p>
          <a:p>
            <a:pPr marL="457200" lvl="1" indent="0">
              <a:buNone/>
            </a:pPr>
            <a:r>
              <a:rPr lang="en-US" dirty="0" smtClean="0"/>
              <a:t>6 </a:t>
            </a:r>
            <a:r>
              <a:rPr lang="en-US" b="1" dirty="0" smtClean="0"/>
              <a:t> Graduation, transfer, career                                                                              </a:t>
            </a:r>
          </a:p>
          <a:p>
            <a:pPr marL="457200" lvl="1" indent="0">
              <a:buNone/>
            </a:pPr>
            <a:r>
              <a:rPr lang="en-US" b="1" dirty="0" smtClean="0"/>
              <a:t> </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992" y="3810000"/>
            <a:ext cx="3429000" cy="2286000"/>
          </a:xfrm>
          <a:prstGeom prst="rect">
            <a:avLst/>
          </a:prstGeom>
        </p:spPr>
      </p:pic>
      <p:pic>
        <p:nvPicPr>
          <p:cNvPr id="6" name="Picture 2" descr="C:\Users\maryjean.williams\Pictures\pick up schedule on camp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9667" y="304800"/>
            <a:ext cx="1466667" cy="1955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yjean.williams\Pictures\too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468" y="304800"/>
            <a:ext cx="1995256" cy="14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4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Different Publications Needed</a:t>
            </a:r>
            <a:endParaRPr lang="en-US" dirty="0"/>
          </a:p>
        </p:txBody>
      </p:sp>
      <p:sp>
        <p:nvSpPr>
          <p:cNvPr id="6" name="Content Placeholder 5"/>
          <p:cNvSpPr>
            <a:spLocks noGrp="1"/>
          </p:cNvSpPr>
          <p:nvPr>
            <p:ph idx="1"/>
          </p:nvPr>
        </p:nvSpPr>
        <p:spPr/>
        <p:txBody>
          <a:bodyPr/>
          <a:lstStyle/>
          <a:p>
            <a:pPr marL="0" indent="0">
              <a:buNone/>
            </a:pPr>
            <a:r>
              <a:rPr lang="en-US" b="1" dirty="0" smtClean="0"/>
              <a:t>  for </a:t>
            </a:r>
            <a:r>
              <a:rPr lang="en-US" b="1" dirty="0"/>
              <a:t>COMMUNITY </a:t>
            </a:r>
            <a:r>
              <a:rPr lang="en-US" b="1" dirty="0" smtClean="0"/>
              <a:t>                       for </a:t>
            </a:r>
            <a:r>
              <a:rPr lang="en-US" b="1" dirty="0"/>
              <a:t>STUDENTS </a:t>
            </a:r>
            <a:endParaRPr lang="en-US" b="1" dirty="0" smtClean="0"/>
          </a:p>
          <a:p>
            <a:pPr marL="0" indent="0">
              <a:buNone/>
            </a:pPr>
            <a:r>
              <a:rPr lang="en-US" b="1" dirty="0"/>
              <a:t>      </a:t>
            </a:r>
            <a:r>
              <a:rPr lang="en-US" b="1" dirty="0" smtClean="0"/>
              <a:t>in </a:t>
            </a:r>
            <a:r>
              <a:rPr lang="en-US" b="1" dirty="0"/>
              <a:t>the Mailbox   </a:t>
            </a:r>
            <a:r>
              <a:rPr lang="en-US" b="1" dirty="0" smtClean="0"/>
              <a:t>                        on </a:t>
            </a:r>
            <a:r>
              <a:rPr lang="en-US" b="1" dirty="0"/>
              <a:t>Campus</a:t>
            </a:r>
            <a:endParaRPr lang="en-US"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239415"/>
            <a:ext cx="3200400" cy="2449961"/>
          </a:xfrm>
          <a:prstGeom prst="rect">
            <a:avLst/>
          </a:prstGeom>
        </p:spPr>
      </p:pic>
      <p:pic>
        <p:nvPicPr>
          <p:cNvPr id="5" name="Picture 2" descr="C:\Users\maryjean.williams\Pictures\pick up schedule on camp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55635"/>
            <a:ext cx="2263141"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4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Force Mission</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i="1" dirty="0" smtClean="0"/>
              <a:t>“This </a:t>
            </a:r>
            <a:r>
              <a:rPr lang="en-US" i="1" dirty="0"/>
              <a:t>Task Force is proposed to analyze and assess the Class Schedule document in terms of its alignment with our college mission, its support for our accreditation requirements, and its effective service of the communication needs it is intended to fulfill</a:t>
            </a:r>
            <a:r>
              <a:rPr lang="en-US" i="1" dirty="0" smtClean="0"/>
              <a:t>.”  </a:t>
            </a:r>
            <a:endParaRPr lang="en-US" i="1" dirty="0"/>
          </a:p>
        </p:txBody>
      </p:sp>
    </p:spTree>
    <p:extLst>
      <p:ext uri="{BB962C8B-B14F-4D97-AF65-F5344CB8AC3E}">
        <p14:creationId xmlns:p14="http://schemas.microsoft.com/office/powerpoint/2010/main" val="3362991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008" y="480321"/>
            <a:ext cx="8229600" cy="1143000"/>
          </a:xfrm>
        </p:spPr>
        <p:txBody>
          <a:bodyPr/>
          <a:lstStyle/>
          <a:p>
            <a:r>
              <a:rPr lang="en-US" dirty="0" smtClean="0"/>
              <a:t>Summary of </a:t>
            </a:r>
            <a:br>
              <a:rPr lang="en-US" dirty="0" smtClean="0"/>
            </a:br>
            <a:r>
              <a:rPr lang="en-US" dirty="0" smtClean="0"/>
              <a:t>Recommendations</a:t>
            </a:r>
            <a:endParaRPr lang="en-US" dirty="0"/>
          </a:p>
        </p:txBody>
      </p:sp>
      <p:sp>
        <p:nvSpPr>
          <p:cNvPr id="5" name="Text Placeholder 4"/>
          <p:cNvSpPr>
            <a:spLocks noGrp="1"/>
          </p:cNvSpPr>
          <p:nvPr>
            <p:ph type="body" idx="1"/>
          </p:nvPr>
        </p:nvSpPr>
        <p:spPr>
          <a:xfrm>
            <a:off x="304800" y="2133600"/>
            <a:ext cx="4191000" cy="533400"/>
          </a:xfrm>
        </p:spPr>
        <p:txBody>
          <a:bodyPr/>
          <a:lstStyle/>
          <a:p>
            <a:r>
              <a:rPr lang="en-US" dirty="0"/>
              <a:t>Community and </a:t>
            </a:r>
            <a:r>
              <a:rPr lang="en-US" dirty="0" smtClean="0"/>
              <a:t>Community Ed</a:t>
            </a:r>
          </a:p>
          <a:p>
            <a:endParaRPr lang="en-US" sz="2800" dirty="0"/>
          </a:p>
        </p:txBody>
      </p:sp>
      <p:sp>
        <p:nvSpPr>
          <p:cNvPr id="6" name="Content Placeholder 5"/>
          <p:cNvSpPr>
            <a:spLocks noGrp="1"/>
          </p:cNvSpPr>
          <p:nvPr>
            <p:ph sz="half" idx="2"/>
          </p:nvPr>
        </p:nvSpPr>
        <p:spPr/>
        <p:txBody>
          <a:bodyPr/>
          <a:lstStyle/>
          <a:p>
            <a:r>
              <a:rPr lang="en-US" dirty="0"/>
              <a:t>Colorful marketing focus</a:t>
            </a:r>
          </a:p>
          <a:p>
            <a:r>
              <a:rPr lang="en-US" dirty="0"/>
              <a:t>Learning interest tool</a:t>
            </a:r>
          </a:p>
          <a:p>
            <a:r>
              <a:rPr lang="en-US" dirty="0"/>
              <a:t>Community </a:t>
            </a:r>
            <a:r>
              <a:rPr lang="en-US" dirty="0" smtClean="0"/>
              <a:t>Education    class schedule</a:t>
            </a:r>
          </a:p>
          <a:p>
            <a:r>
              <a:rPr lang="en-US" dirty="0" smtClean="0"/>
              <a:t>Printed </a:t>
            </a:r>
            <a:r>
              <a:rPr lang="en-US" dirty="0"/>
              <a:t>four times per year</a:t>
            </a:r>
          </a:p>
          <a:p>
            <a:r>
              <a:rPr lang="en-US" dirty="0" smtClean="0"/>
              <a:t>Organized </a:t>
            </a:r>
            <a:r>
              <a:rPr lang="en-US" dirty="0"/>
              <a:t>by                  learning topics</a:t>
            </a:r>
          </a:p>
          <a:p>
            <a:r>
              <a:rPr lang="en-US" dirty="0"/>
              <a:t>Mailed to everyone</a:t>
            </a:r>
          </a:p>
          <a:p>
            <a:r>
              <a:rPr lang="en-US" dirty="0"/>
              <a:t>Easy interface to </a:t>
            </a:r>
            <a:r>
              <a:rPr lang="en-US" dirty="0" smtClean="0"/>
              <a:t>website</a:t>
            </a:r>
            <a:endParaRPr lang="en-US" dirty="0"/>
          </a:p>
        </p:txBody>
      </p:sp>
      <p:sp>
        <p:nvSpPr>
          <p:cNvPr id="7" name="Text Placeholder 6"/>
          <p:cNvSpPr>
            <a:spLocks noGrp="1"/>
          </p:cNvSpPr>
          <p:nvPr>
            <p:ph type="body" sz="quarter" idx="3"/>
          </p:nvPr>
        </p:nvSpPr>
        <p:spPr/>
        <p:txBody>
          <a:bodyPr/>
          <a:lstStyle/>
          <a:p>
            <a:r>
              <a:rPr lang="en-US" dirty="0" smtClean="0"/>
              <a:t>Degree seeking Students</a:t>
            </a:r>
            <a:endParaRPr lang="en-US" dirty="0"/>
          </a:p>
        </p:txBody>
      </p:sp>
      <p:sp>
        <p:nvSpPr>
          <p:cNvPr id="8" name="Content Placeholder 7"/>
          <p:cNvSpPr>
            <a:spLocks noGrp="1"/>
          </p:cNvSpPr>
          <p:nvPr>
            <p:ph sz="quarter" idx="4"/>
          </p:nvPr>
        </p:nvSpPr>
        <p:spPr/>
        <p:txBody>
          <a:bodyPr/>
          <a:lstStyle/>
          <a:p>
            <a:r>
              <a:rPr lang="en-US" dirty="0"/>
              <a:t>Technical focus</a:t>
            </a:r>
          </a:p>
          <a:p>
            <a:r>
              <a:rPr lang="en-US" dirty="0"/>
              <a:t>Degree planning tool</a:t>
            </a:r>
          </a:p>
          <a:p>
            <a:r>
              <a:rPr lang="en-US" dirty="0"/>
              <a:t>Annual </a:t>
            </a:r>
            <a:r>
              <a:rPr lang="en-US" dirty="0" smtClean="0"/>
              <a:t>credit-seeking     class </a:t>
            </a:r>
            <a:r>
              <a:rPr lang="en-US" dirty="0"/>
              <a:t>schedule</a:t>
            </a:r>
          </a:p>
          <a:p>
            <a:pPr marL="342900" lvl="1" indent="-342900">
              <a:buFont typeface="Arial" charset="0"/>
              <a:buChar char="•"/>
            </a:pPr>
            <a:r>
              <a:rPr lang="en-US" sz="2400" dirty="0"/>
              <a:t>Annual publication</a:t>
            </a:r>
          </a:p>
          <a:p>
            <a:pPr marL="342900" lvl="1" indent="-342900">
              <a:buFont typeface="Arial" charset="0"/>
              <a:buChar char="•"/>
            </a:pPr>
            <a:r>
              <a:rPr lang="en-US" sz="2400" dirty="0"/>
              <a:t>Organized</a:t>
            </a:r>
            <a:r>
              <a:rPr lang="en-US" sz="2400" dirty="0" smtClean="0"/>
              <a:t> </a:t>
            </a:r>
            <a:r>
              <a:rPr lang="en-US" sz="2400" dirty="0"/>
              <a:t>by                      </a:t>
            </a:r>
            <a:r>
              <a:rPr lang="en-US" sz="2400" dirty="0" smtClean="0"/>
              <a:t>stages </a:t>
            </a:r>
            <a:r>
              <a:rPr lang="en-US" sz="2400" dirty="0"/>
              <a:t>of degree completion</a:t>
            </a:r>
            <a:endParaRPr lang="en-US" dirty="0"/>
          </a:p>
          <a:p>
            <a:r>
              <a:rPr lang="en-US" dirty="0"/>
              <a:t>Picked up on </a:t>
            </a:r>
            <a:r>
              <a:rPr lang="en-US" dirty="0" smtClean="0"/>
              <a:t>campus</a:t>
            </a:r>
            <a:endParaRPr lang="en-US" dirty="0"/>
          </a:p>
          <a:p>
            <a:r>
              <a:rPr lang="en-US" dirty="0"/>
              <a:t>Easy interface to website</a:t>
            </a:r>
          </a:p>
          <a:p>
            <a:pPr marL="0" indent="0">
              <a:buNone/>
            </a:pPr>
            <a:endParaRPr lang="en-US" dirty="0" smtClean="0"/>
          </a:p>
          <a:p>
            <a:endParaRPr lang="en-US" dirty="0"/>
          </a:p>
        </p:txBody>
      </p:sp>
      <p:pic>
        <p:nvPicPr>
          <p:cNvPr id="9" name="Picture 2" descr="C:\Users\maryjean.williams\Pictures\pick up schedule on camp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89822"/>
            <a:ext cx="1143000" cy="152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89822"/>
            <a:ext cx="1752600" cy="1341645"/>
          </a:xfrm>
          <a:prstGeom prst="rect">
            <a:avLst/>
          </a:prstGeom>
        </p:spPr>
      </p:pic>
    </p:spTree>
    <p:extLst>
      <p:ext uri="{BB962C8B-B14F-4D97-AF65-F5344CB8AC3E}">
        <p14:creationId xmlns:p14="http://schemas.microsoft.com/office/powerpoint/2010/main" val="2637415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346"/>
            <a:ext cx="8229600" cy="1143000"/>
          </a:xfrm>
        </p:spPr>
        <p:txBody>
          <a:bodyPr/>
          <a:lstStyle/>
          <a:p>
            <a:endParaRPr lang="en-US"/>
          </a:p>
        </p:txBody>
      </p:sp>
      <p:sp>
        <p:nvSpPr>
          <p:cNvPr id="14" name="Content Placeholder 13"/>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p:txBody>
      </p:sp>
      <p:sp>
        <p:nvSpPr>
          <p:cNvPr id="15" name="Content Placeholder 14"/>
          <p:cNvSpPr>
            <a:spLocks noGrp="1"/>
          </p:cNvSpPr>
          <p:nvPr>
            <p:ph sz="half" idx="4294967295"/>
          </p:nvPr>
        </p:nvSpPr>
        <p:spPr>
          <a:xfrm>
            <a:off x="4419600" y="1623218"/>
            <a:ext cx="4038600" cy="4525963"/>
          </a:xfrm>
        </p:spPr>
        <p:txBody>
          <a:bodyPr/>
          <a:lstStyle/>
          <a:p>
            <a:pPr marL="0" indent="0">
              <a:buNone/>
            </a:pPr>
            <a:r>
              <a:rPr lang="en-US" sz="3200" dirty="0"/>
              <a:t>Thank you for</a:t>
            </a:r>
            <a:br>
              <a:rPr lang="en-US" sz="3200" dirty="0"/>
            </a:br>
            <a:r>
              <a:rPr lang="en-US" sz="3200" dirty="0"/>
              <a:t>supporting                    </a:t>
            </a:r>
            <a:br>
              <a:rPr lang="en-US" sz="3200" dirty="0"/>
            </a:br>
            <a:r>
              <a:rPr lang="en-US" sz="3200" dirty="0"/>
              <a:t>Clackamas Community College!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886200"/>
            <a:ext cx="2760967" cy="18372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191000"/>
            <a:ext cx="2438400" cy="18288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 y="2111862"/>
            <a:ext cx="2651760" cy="1774338"/>
          </a:xfrm>
          <a:prstGeom prst="rect">
            <a:avLst/>
          </a:prstGeom>
        </p:spPr>
      </p:pic>
      <p:pic>
        <p:nvPicPr>
          <p:cNvPr id="12" name="Picture 2" descr="C:\Users\maryjean.williams\Pictures\large_Campus -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36883"/>
            <a:ext cx="2468880" cy="163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47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Credits</a:t>
            </a:r>
            <a:endParaRPr lang="en-US" dirty="0"/>
          </a:p>
        </p:txBody>
      </p:sp>
      <p:sp>
        <p:nvSpPr>
          <p:cNvPr id="6" name="Content Placeholder 5"/>
          <p:cNvSpPr>
            <a:spLocks noGrp="1"/>
          </p:cNvSpPr>
          <p:nvPr>
            <p:ph idx="1"/>
          </p:nvPr>
        </p:nvSpPr>
        <p:spPr/>
        <p:txBody>
          <a:bodyPr/>
          <a:lstStyle/>
          <a:p>
            <a:r>
              <a:rPr lang="en-US" dirty="0" smtClean="0"/>
              <a:t>United States Census- internet access at home by state</a:t>
            </a:r>
          </a:p>
          <a:p>
            <a:r>
              <a:rPr lang="en-US" dirty="0"/>
              <a:t>http://depts.clackamas.edu/research/StudentDemographic.aspx</a:t>
            </a:r>
          </a:p>
          <a:p>
            <a:r>
              <a:rPr lang="en-US" dirty="0" smtClean="0"/>
              <a:t>Graphics- Jennifer Nelson</a:t>
            </a:r>
          </a:p>
          <a:p>
            <a:r>
              <a:rPr lang="en-US" dirty="0" smtClean="0"/>
              <a:t>Photos-Clackamas Community College website and Google Images</a:t>
            </a:r>
          </a:p>
          <a:p>
            <a:r>
              <a:rPr lang="en-US" dirty="0" smtClean="0"/>
              <a:t>Schedule </a:t>
            </a:r>
            <a:r>
              <a:rPr lang="en-US" smtClean="0"/>
              <a:t>of Classes Q&amp;A</a:t>
            </a:r>
          </a:p>
          <a:p>
            <a:endParaRPr lang="en-US" dirty="0" smtClean="0"/>
          </a:p>
          <a:p>
            <a:pPr marL="0" indent="0">
              <a:buNone/>
            </a:pPr>
            <a:endParaRPr lang="en-US" dirty="0"/>
          </a:p>
        </p:txBody>
      </p:sp>
    </p:spTree>
    <p:extLst>
      <p:ext uri="{BB962C8B-B14F-4D97-AF65-F5344CB8AC3E}">
        <p14:creationId xmlns:p14="http://schemas.microsoft.com/office/powerpoint/2010/main" val="125304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Thank </a:t>
            </a:r>
            <a:r>
              <a:rPr lang="en-US" dirty="0" smtClean="0"/>
              <a:t>You </a:t>
            </a:r>
            <a:br>
              <a:rPr lang="en-US" dirty="0" smtClean="0"/>
            </a:br>
            <a:r>
              <a:rPr lang="en-US" sz="4300" dirty="0" smtClean="0"/>
              <a:t>Class </a:t>
            </a:r>
            <a:r>
              <a:rPr lang="en-US" sz="4300" dirty="0" smtClean="0"/>
              <a:t>Schedule Redesign Task </a:t>
            </a:r>
            <a:r>
              <a:rPr lang="en-US" sz="4300" dirty="0" smtClean="0"/>
              <a:t>Forc</a:t>
            </a:r>
            <a:r>
              <a:rPr lang="en-US" sz="4300" dirty="0"/>
              <a:t>e</a:t>
            </a:r>
            <a:r>
              <a:rPr lang="en-US" sz="4300" dirty="0" smtClean="0"/>
              <a:t>!</a:t>
            </a:r>
            <a:r>
              <a:rPr lang="en-US" sz="4300" dirty="0" smtClean="0"/>
              <a:t/>
            </a:r>
            <a:br>
              <a:rPr lang="en-US" sz="4300" dirty="0" smtClean="0"/>
            </a:br>
            <a:endParaRPr lang="en-US" sz="4300" dirty="0"/>
          </a:p>
        </p:txBody>
      </p:sp>
      <p:sp>
        <p:nvSpPr>
          <p:cNvPr id="3" name="Content Placeholder 2"/>
          <p:cNvSpPr>
            <a:spLocks noGrp="1"/>
          </p:cNvSpPr>
          <p:nvPr>
            <p:ph sz="half" idx="1"/>
          </p:nvPr>
        </p:nvSpPr>
        <p:spPr/>
        <p:txBody>
          <a:bodyPr/>
          <a:lstStyle/>
          <a:p>
            <a:r>
              <a:rPr lang="en-US" dirty="0" smtClean="0"/>
              <a:t>Shelly Parini</a:t>
            </a:r>
          </a:p>
          <a:p>
            <a:r>
              <a:rPr lang="en-US" dirty="0" smtClean="0"/>
              <a:t>MaryJean Williams</a:t>
            </a:r>
          </a:p>
          <a:p>
            <a:r>
              <a:rPr lang="en-US" dirty="0"/>
              <a:t>Melissa Padron</a:t>
            </a:r>
          </a:p>
          <a:p>
            <a:r>
              <a:rPr lang="en-US" dirty="0" smtClean="0"/>
              <a:t>BJ Nicoletti</a:t>
            </a:r>
          </a:p>
          <a:p>
            <a:r>
              <a:rPr lang="en-US" dirty="0" smtClean="0"/>
              <a:t>Tara Sprehe</a:t>
            </a:r>
          </a:p>
          <a:p>
            <a:r>
              <a:rPr lang="en-US" dirty="0" smtClean="0"/>
              <a:t>Cynthia Risen</a:t>
            </a:r>
          </a:p>
          <a:p>
            <a:r>
              <a:rPr lang="en-US" dirty="0" smtClean="0"/>
              <a:t>Lynda Ellingsen</a:t>
            </a:r>
          </a:p>
          <a:p>
            <a:r>
              <a:rPr lang="en-US" dirty="0" smtClean="0"/>
              <a:t>Lenda Black</a:t>
            </a:r>
          </a:p>
          <a:p>
            <a:endParaRPr lang="en-US" dirty="0" smtClean="0"/>
          </a:p>
          <a:p>
            <a:endParaRPr lang="en-US" dirty="0" smtClean="0"/>
          </a:p>
          <a:p>
            <a:endParaRPr lang="en-US" dirty="0"/>
          </a:p>
        </p:txBody>
      </p:sp>
      <p:sp>
        <p:nvSpPr>
          <p:cNvPr id="5" name="Content Placeholder 4"/>
          <p:cNvSpPr>
            <a:spLocks noGrp="1"/>
          </p:cNvSpPr>
          <p:nvPr>
            <p:ph sz="half" idx="2"/>
          </p:nvPr>
        </p:nvSpPr>
        <p:spPr/>
        <p:txBody>
          <a:bodyPr/>
          <a:lstStyle/>
          <a:p>
            <a:r>
              <a:rPr lang="en-US" dirty="0" smtClean="0"/>
              <a:t>Steffen Moller</a:t>
            </a:r>
          </a:p>
          <a:p>
            <a:r>
              <a:rPr lang="en-US" dirty="0"/>
              <a:t>Janet Paulson </a:t>
            </a:r>
          </a:p>
          <a:p>
            <a:r>
              <a:rPr lang="en-US" dirty="0"/>
              <a:t>Sunny Olsen</a:t>
            </a:r>
          </a:p>
          <a:p>
            <a:r>
              <a:rPr lang="en-US" dirty="0" smtClean="0"/>
              <a:t>Matthew </a:t>
            </a:r>
            <a:r>
              <a:rPr lang="en-US" dirty="0"/>
              <a:t>A</a:t>
            </a:r>
            <a:r>
              <a:rPr lang="en-US" dirty="0" smtClean="0"/>
              <a:t>ltman</a:t>
            </a:r>
          </a:p>
          <a:p>
            <a:r>
              <a:rPr lang="en-US" dirty="0" smtClean="0"/>
              <a:t>Kelly Steigleder</a:t>
            </a:r>
          </a:p>
          <a:p>
            <a:r>
              <a:rPr lang="en-US" dirty="0" smtClean="0"/>
              <a:t>Heather Arbuckle</a:t>
            </a:r>
          </a:p>
          <a:p>
            <a:r>
              <a:rPr lang="en-US" dirty="0"/>
              <a:t>Melissa </a:t>
            </a:r>
            <a:r>
              <a:rPr lang="en-US" dirty="0" smtClean="0"/>
              <a:t>Pirie</a:t>
            </a:r>
          </a:p>
          <a:p>
            <a:r>
              <a:rPr lang="en-US" dirty="0" smtClean="0"/>
              <a:t>Jennifer Nelson</a:t>
            </a:r>
          </a:p>
          <a:p>
            <a:endParaRPr lang="en-US" dirty="0"/>
          </a:p>
        </p:txBody>
      </p:sp>
    </p:spTree>
    <p:extLst>
      <p:ext uri="{BB962C8B-B14F-4D97-AF65-F5344CB8AC3E}">
        <p14:creationId xmlns:p14="http://schemas.microsoft.com/office/powerpoint/2010/main" val="2350152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pPr algn="r"/>
            <a:r>
              <a:rPr lang="en-US" dirty="0" smtClean="0"/>
              <a:t>Problem Statement</a:t>
            </a:r>
            <a:endParaRPr lang="en-US" dirty="0"/>
          </a:p>
        </p:txBody>
      </p:sp>
      <p:sp>
        <p:nvSpPr>
          <p:cNvPr id="3" name="Content Placeholder 2"/>
          <p:cNvSpPr>
            <a:spLocks noGrp="1"/>
          </p:cNvSpPr>
          <p:nvPr>
            <p:ph idx="1"/>
          </p:nvPr>
        </p:nvSpPr>
        <p:spPr/>
        <p:txBody>
          <a:bodyPr/>
          <a:lstStyle/>
          <a:p>
            <a:r>
              <a:rPr lang="en-US" dirty="0" smtClean="0"/>
              <a:t>                                    </a:t>
            </a:r>
          </a:p>
          <a:p>
            <a:endParaRPr lang="en-US" dirty="0"/>
          </a:p>
          <a:p>
            <a:endParaRPr lang="en-US" dirty="0" smtClean="0"/>
          </a:p>
          <a:p>
            <a:r>
              <a:rPr lang="en-US" dirty="0" smtClean="0"/>
              <a:t>How can we reduce the cost of printing and mailing the Class Schedule, while </a:t>
            </a:r>
            <a:r>
              <a:rPr lang="en-US" dirty="0" smtClean="0"/>
              <a:t>efficiently and effectively </a:t>
            </a:r>
            <a:r>
              <a:rPr lang="en-US" dirty="0" smtClean="0"/>
              <a:t>meeting the communication  needs of our community?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7200"/>
            <a:ext cx="3505200" cy="2683287"/>
          </a:xfrm>
          <a:prstGeom prst="rect">
            <a:avLst/>
          </a:prstGeom>
        </p:spPr>
      </p:pic>
    </p:spTree>
    <p:extLst>
      <p:ext uri="{BB962C8B-B14F-4D97-AF65-F5344CB8AC3E}">
        <p14:creationId xmlns:p14="http://schemas.microsoft.com/office/powerpoint/2010/main" val="150988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Outcomes</a:t>
            </a:r>
            <a:r>
              <a:rPr lang="en-US" b="1" dirty="0"/>
              <a:t>: </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smtClean="0"/>
              <a:t>Optimize </a:t>
            </a:r>
            <a:r>
              <a:rPr lang="en-US" dirty="0"/>
              <a:t>the Class Schedule as a powerful communication and marketing tool.</a:t>
            </a:r>
          </a:p>
          <a:p>
            <a:pPr lvl="0"/>
            <a:r>
              <a:rPr lang="en-US" dirty="0"/>
              <a:t>Reduce printing, production and mailing expenses in a spirit of stewardship.</a:t>
            </a:r>
          </a:p>
          <a:p>
            <a:pPr lvl="0"/>
            <a:r>
              <a:rPr lang="en-US" dirty="0"/>
              <a:t>Learn insights to feed into the rebranding project planned for next year.  </a:t>
            </a:r>
          </a:p>
          <a:p>
            <a:pPr lvl="0"/>
            <a:r>
              <a:rPr lang="en-US" dirty="0"/>
              <a:t>Build a legacy of sustainable, effective communication.  </a:t>
            </a:r>
          </a:p>
          <a:p>
            <a:endParaRPr lang="en-US" dirty="0"/>
          </a:p>
        </p:txBody>
      </p:sp>
    </p:spTree>
    <p:extLst>
      <p:ext uri="{BB962C8B-B14F-4D97-AF65-F5344CB8AC3E}">
        <p14:creationId xmlns:p14="http://schemas.microsoft.com/office/powerpoint/2010/main" val="1193076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a:t>Five Focus </a:t>
            </a:r>
            <a:r>
              <a:rPr lang="en-US" dirty="0" smtClean="0"/>
              <a:t>Groups, 64 participants</a:t>
            </a:r>
            <a:endParaRPr lang="en-US" dirty="0"/>
          </a:p>
          <a:p>
            <a:pPr lvl="1"/>
            <a:r>
              <a:rPr lang="en-US" dirty="0"/>
              <a:t>Harmony</a:t>
            </a:r>
          </a:p>
          <a:p>
            <a:pPr lvl="1"/>
            <a:r>
              <a:rPr lang="en-US" dirty="0"/>
              <a:t>Associated Student Government</a:t>
            </a:r>
          </a:p>
          <a:p>
            <a:pPr lvl="1"/>
            <a:r>
              <a:rPr lang="en-US" dirty="0"/>
              <a:t>Advising, Enrolling and Student Services</a:t>
            </a:r>
          </a:p>
          <a:p>
            <a:pPr lvl="1"/>
            <a:r>
              <a:rPr lang="en-US" dirty="0"/>
              <a:t>Wilsonville</a:t>
            </a:r>
          </a:p>
          <a:p>
            <a:pPr lvl="1"/>
            <a:r>
              <a:rPr lang="en-US" dirty="0"/>
              <a:t>Oregon City</a:t>
            </a:r>
          </a:p>
          <a:p>
            <a:r>
              <a:rPr lang="en-US" dirty="0" smtClean="0"/>
              <a:t>General Online Survey</a:t>
            </a:r>
          </a:p>
          <a:p>
            <a:pPr lvl="1"/>
            <a:r>
              <a:rPr lang="en-US" dirty="0" smtClean="0"/>
              <a:t>515 respondents</a:t>
            </a:r>
          </a:p>
        </p:txBody>
      </p:sp>
    </p:spTree>
    <p:extLst>
      <p:ext uri="{BB962C8B-B14F-4D97-AF65-F5344CB8AC3E}">
        <p14:creationId xmlns:p14="http://schemas.microsoft.com/office/powerpoint/2010/main" val="217613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did we hear from?</a:t>
            </a:r>
            <a:endParaRPr lang="en-US" dirty="0"/>
          </a:p>
        </p:txBody>
      </p:sp>
      <p:sp>
        <p:nvSpPr>
          <p:cNvPr id="6" name="Content Placeholder 5"/>
          <p:cNvSpPr>
            <a:spLocks noGrp="1"/>
          </p:cNvSpPr>
          <p:nvPr>
            <p:ph idx="1"/>
          </p:nvPr>
        </p:nvSpPr>
        <p:spPr/>
        <p:txBody>
          <a:bodyPr>
            <a:normAutofit/>
          </a:bodyPr>
          <a:lstStyle/>
          <a:p>
            <a:r>
              <a:rPr lang="en-US" dirty="0"/>
              <a:t>Community members</a:t>
            </a:r>
          </a:p>
          <a:p>
            <a:pPr lvl="1"/>
            <a:r>
              <a:rPr lang="en-US" dirty="0"/>
              <a:t>515 survey responses</a:t>
            </a:r>
          </a:p>
          <a:p>
            <a:pPr lvl="1"/>
            <a:r>
              <a:rPr lang="en-US" dirty="0"/>
              <a:t>64 focus group participants</a:t>
            </a:r>
          </a:p>
          <a:p>
            <a:pPr lvl="1"/>
            <a:r>
              <a:rPr lang="en-US" dirty="0"/>
              <a:t>Many subpopulations with varied interests </a:t>
            </a:r>
          </a:p>
          <a:p>
            <a:r>
              <a:rPr lang="en-US" dirty="0" smtClean="0"/>
              <a:t>C</a:t>
            </a:r>
            <a:r>
              <a:rPr lang="en-US" dirty="0" smtClean="0"/>
              <a:t>redit-seeking </a:t>
            </a:r>
            <a:r>
              <a:rPr lang="en-US" dirty="0" smtClean="0"/>
              <a:t>students </a:t>
            </a:r>
          </a:p>
          <a:p>
            <a:pPr lvl="1"/>
            <a:r>
              <a:rPr lang="en-US" dirty="0" smtClean="0"/>
              <a:t>264 survey responses </a:t>
            </a:r>
          </a:p>
          <a:p>
            <a:pPr lvl="1"/>
            <a:r>
              <a:rPr lang="en-US" dirty="0" smtClean="0"/>
              <a:t>12 ASG student leaders</a:t>
            </a:r>
          </a:p>
          <a:p>
            <a:pPr lvl="1"/>
            <a:endParaRPr lang="en-US" dirty="0" smtClean="0"/>
          </a:p>
          <a:p>
            <a:pPr marL="365760" lvl="1" indent="0">
              <a:buNone/>
            </a:pPr>
            <a:endParaRPr lang="en-US" dirty="0" smtClean="0"/>
          </a:p>
        </p:txBody>
      </p:sp>
      <p:sp>
        <p:nvSpPr>
          <p:cNvPr id="5" name="AutoShape 1" descr="http://www2.clackamas.edu/survey2.0/GenerateChart.aspx?pieDataPassThru=pieData19508"/>
          <p:cNvSpPr>
            <a:spLocks noChangeAspect="1" noChangeArrowheads="1"/>
          </p:cNvSpPr>
          <p:nvPr/>
        </p:nvSpPr>
        <p:spPr bwMode="auto">
          <a:xfrm>
            <a:off x="3292475" y="1417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2.clackamas.edu/survey2.0/resources/images/d9d9f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2.clackamas.edu/survey2.0/resources/images/5896c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2.clackamas.edu/survey2.0/resources/images/00cc9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2.clackamas.edu/survey2.0/resources/images/cef04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clackamas.edu/survey2.0/resources/images/eceef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2.clackamas.edu/survey2.0/resources/images/f4b64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2.clackamas.edu/survey2.0/resources/images/336699.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2475" y="14176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View individual responses to this ques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2475" y="1417638"/>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ryjean.williams\Pictures\Horticultur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7464" y="4038600"/>
            <a:ext cx="2886075"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2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What is your relationship to CCC?</a:t>
            </a:r>
            <a:endParaRPr lang="en-US" sz="3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51039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1443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Diverse Community </a:t>
            </a:r>
            <a:br>
              <a:rPr lang="en-US" dirty="0" smtClean="0"/>
            </a:br>
            <a:r>
              <a:rPr lang="en-US" dirty="0" smtClean="0"/>
              <a:t>Audiences</a:t>
            </a:r>
            <a:endParaRPr lang="en-US" dirty="0"/>
          </a:p>
        </p:txBody>
      </p:sp>
      <p:sp>
        <p:nvSpPr>
          <p:cNvPr id="3" name="Content Placeholder 2"/>
          <p:cNvSpPr>
            <a:spLocks noGrp="1"/>
          </p:cNvSpPr>
          <p:nvPr>
            <p:ph idx="1"/>
          </p:nvPr>
        </p:nvSpPr>
        <p:spPr/>
        <p:txBody>
          <a:bodyPr/>
          <a:lstStyle/>
          <a:p>
            <a:r>
              <a:rPr lang="en-US" dirty="0"/>
              <a:t>Community education participants</a:t>
            </a:r>
          </a:p>
          <a:p>
            <a:pPr lvl="1"/>
            <a:r>
              <a:rPr lang="en-US" dirty="0" smtClean="0"/>
              <a:t>Students </a:t>
            </a:r>
          </a:p>
          <a:p>
            <a:pPr lvl="1"/>
            <a:r>
              <a:rPr lang="en-US" dirty="0" smtClean="0"/>
              <a:t>I</a:t>
            </a:r>
            <a:r>
              <a:rPr lang="en-US" dirty="0" smtClean="0"/>
              <a:t>nstructors</a:t>
            </a:r>
          </a:p>
          <a:p>
            <a:pPr lvl="1"/>
            <a:r>
              <a:rPr lang="en-US" dirty="0"/>
              <a:t>C</a:t>
            </a:r>
            <a:r>
              <a:rPr lang="en-US" dirty="0" smtClean="0"/>
              <a:t>ommunity education partners</a:t>
            </a:r>
            <a:endParaRPr lang="en-US" dirty="0"/>
          </a:p>
          <a:p>
            <a:r>
              <a:rPr lang="en-US" dirty="0"/>
              <a:t>Future students</a:t>
            </a:r>
          </a:p>
          <a:p>
            <a:r>
              <a:rPr lang="en-US" dirty="0" smtClean="0"/>
              <a:t>Workforce training and education </a:t>
            </a:r>
            <a:r>
              <a:rPr lang="en-US" dirty="0" smtClean="0"/>
              <a:t>clients</a:t>
            </a:r>
          </a:p>
          <a:p>
            <a:r>
              <a:rPr lang="en-US" dirty="0" smtClean="0"/>
              <a:t>Small Business stakeholders</a:t>
            </a:r>
          </a:p>
          <a:p>
            <a:r>
              <a:rPr lang="en-US" dirty="0" smtClean="0"/>
              <a:t>Educationally vulnerable </a:t>
            </a:r>
            <a:r>
              <a:rPr lang="en-US" dirty="0"/>
              <a:t>populations</a:t>
            </a:r>
          </a:p>
          <a:p>
            <a:pPr marL="0" indent="0">
              <a:buNone/>
            </a:pPr>
            <a:endParaRPr lang="en-US" dirty="0"/>
          </a:p>
          <a:p>
            <a:endParaRPr lang="en-US" dirty="0" smtClean="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68486"/>
            <a:ext cx="1752600" cy="1341645"/>
          </a:xfrm>
          <a:prstGeom prst="rect">
            <a:avLst/>
          </a:prstGeom>
        </p:spPr>
      </p:pic>
    </p:spTree>
    <p:extLst>
      <p:ext uri="{BB962C8B-B14F-4D97-AF65-F5344CB8AC3E}">
        <p14:creationId xmlns:p14="http://schemas.microsoft.com/office/powerpoint/2010/main" val="300340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Red_Blue</Template>
  <TotalTime>1841</TotalTime>
  <Words>1589</Words>
  <Application>Microsoft Office PowerPoint</Application>
  <PresentationFormat>On-screen Show (4:3)</PresentationFormat>
  <Paragraphs>223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Red_Blue</vt:lpstr>
      <vt:lpstr>Class Schedule Redesign Research  Results  April 4, 2014 MaryJean H Williams</vt:lpstr>
      <vt:lpstr>Task Force Mission</vt:lpstr>
      <vt:lpstr> Thank You  Class Schedule Redesign Task Force! </vt:lpstr>
      <vt:lpstr>Problem Statement</vt:lpstr>
      <vt:lpstr> Outcomes:  </vt:lpstr>
      <vt:lpstr>Methods</vt:lpstr>
      <vt:lpstr>Who did we hear from?</vt:lpstr>
      <vt:lpstr>What is your relationship to CCC?</vt:lpstr>
      <vt:lpstr>Diverse Community  Audiences</vt:lpstr>
      <vt:lpstr>Diverse  Information Needs</vt:lpstr>
      <vt:lpstr>“When the Class Schedule comes                       in the mail, do you typically…”</vt:lpstr>
      <vt:lpstr>Community Information Needs</vt:lpstr>
      <vt:lpstr>Credit-seeking students               are are internet savvy!</vt:lpstr>
      <vt:lpstr>What is your preferred method of registering for classes?</vt:lpstr>
      <vt:lpstr>Where do you turn for information                 on enrollment and registration?</vt:lpstr>
      <vt:lpstr>Do you pick up the Class Schedule                 at any of the following locations?</vt:lpstr>
      <vt:lpstr>Credit-seeking  Students</vt:lpstr>
      <vt:lpstr>Credit-seeking  students  stages of degree completion</vt:lpstr>
      <vt:lpstr>Two Different Publications Needed</vt:lpstr>
      <vt:lpstr>Summary of  Recommendations</vt:lpstr>
      <vt:lpstr>PowerPoint Presentation</vt:lpstr>
      <vt:lpstr>Credits</vt:lpstr>
    </vt:vector>
  </TitlesOfParts>
  <Company>Clackamas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ITS</cp:lastModifiedBy>
  <cp:revision>170</cp:revision>
  <cp:lastPrinted>2014-04-03T17:57:06Z</cp:lastPrinted>
  <dcterms:created xsi:type="dcterms:W3CDTF">2014-03-20T23:44:24Z</dcterms:created>
  <dcterms:modified xsi:type="dcterms:W3CDTF">2014-04-03T22:34:18Z</dcterms:modified>
</cp:coreProperties>
</file>